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5"/>
  </p:handoutMasterIdLst>
  <p:sldIdLst>
    <p:sldId id="278" r:id="rId3"/>
    <p:sldId id="310" r:id="rId5"/>
    <p:sldId id="286" r:id="rId6"/>
    <p:sldId id="289" r:id="rId7"/>
    <p:sldId id="342" r:id="rId8"/>
    <p:sldId id="343" r:id="rId9"/>
    <p:sldId id="346" r:id="rId10"/>
    <p:sldId id="331" r:id="rId11"/>
    <p:sldId id="334" r:id="rId12"/>
    <p:sldId id="348" r:id="rId13"/>
    <p:sldId id="347" r:id="rId14"/>
    <p:sldId id="332" r:id="rId15"/>
    <p:sldId id="335" r:id="rId16"/>
    <p:sldId id="350" r:id="rId17"/>
    <p:sldId id="336" r:id="rId18"/>
    <p:sldId id="352" r:id="rId19"/>
    <p:sldId id="353" r:id="rId20"/>
    <p:sldId id="333" r:id="rId21"/>
    <p:sldId id="338" r:id="rId22"/>
    <p:sldId id="354" r:id="rId23"/>
    <p:sldId id="287" r:id="rId24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658"/>
    <a:srgbClr val="009966"/>
    <a:srgbClr val="3B9604"/>
    <a:srgbClr val="CBFFEE"/>
    <a:srgbClr val="40AA05"/>
    <a:srgbClr val="3D65CB"/>
    <a:srgbClr val="3E65CC"/>
    <a:srgbClr val="3D66CC"/>
    <a:srgbClr val="1A53EA"/>
    <a:srgbClr val="1F3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gs" Target="tags/tag17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/Users/yuanjie/.wxwork_local/data/1688849883278744_1970325058480003/Cache/File/2022-11/&#28041;&#22806;&#20195;&#29702;&#24773;&#20917;&#26803;&#29702;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/Users/yuanjie/.wxwork_local/data/1688849883278744_1970325058480003/Cache/File/2022-11/&#28041;&#22806;&#20195;&#29702;&#24773;&#20917;&#26803;&#29702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t>数据分布</a:t>
            </a:r>
          </a:p>
        </c:rich>
      </c:tx>
      <c:layout>
        <c:manualLayout>
          <c:xMode val="edge"/>
          <c:yMode val="edge"/>
          <c:x val="0.411282410651717"/>
          <c:y val="0.024195442800094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994345367551109"/>
          <c:y val="0.125618199802176"/>
          <c:w val="0.874902131361462"/>
          <c:h val="0.62482690405539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[涉外代理情况梳理.xlsx]需求数量统计!$H$6</c:f>
              <c:strCache>
                <c:ptCount val="1"/>
                <c:pt idx="0">
                  <c:v>原始</c:v>
                </c:pt>
              </c:strCache>
            </c:strRef>
          </c:tx>
          <c:spPr>
            <a:solidFill>
              <a:srgbClr val="1F31D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[涉外代理情况梳理.xlsx]需求数量统计!$I$5:$J$5</c:f>
              <c:strCache>
                <c:ptCount val="2"/>
                <c:pt idx="0">
                  <c:v>A</c:v>
                </c:pt>
                <c:pt idx="1">
                  <c:v>B</c:v>
                </c:pt>
              </c:strCache>
            </c:strRef>
          </c:cat>
          <c:val>
            <c:numRef>
              <c:f>[涉外代理情况梳理.xlsx]需求数量统计!$I$6:$J$6</c:f>
              <c:numCache>
                <c:formatCode>General</c:formatCode>
                <c:ptCount val="2"/>
                <c:pt idx="0">
                  <c:v>7000</c:v>
                </c:pt>
                <c:pt idx="1">
                  <c:v>4000</c:v>
                </c:pt>
              </c:numCache>
            </c:numRef>
          </c:val>
        </c:ser>
        <c:ser>
          <c:idx val="1"/>
          <c:order val="1"/>
          <c:tx>
            <c:strRef>
              <c:f>[涉外代理情况梳理.xlsx]需求数量统计!$H$7</c:f>
              <c:strCache>
                <c:ptCount val="1"/>
                <c:pt idx="0">
                  <c:v>去重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[涉外代理情况梳理.xlsx]需求数量统计!$I$5:$J$5</c:f>
              <c:strCache>
                <c:ptCount val="2"/>
                <c:pt idx="0">
                  <c:v>A</c:v>
                </c:pt>
                <c:pt idx="1">
                  <c:v>B</c:v>
                </c:pt>
              </c:strCache>
            </c:strRef>
          </c:cat>
          <c:val>
            <c:numRef>
              <c:f>[涉外代理情况梳理.xlsx]需求数量统计!$I$7:$J$7</c:f>
              <c:numCache>
                <c:formatCode>General</c:formatCode>
                <c:ptCount val="2"/>
                <c:pt idx="0">
                  <c:v>6206</c:v>
                </c:pt>
                <c:pt idx="1">
                  <c:v>3597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56148815"/>
        <c:axId val="784459525"/>
      </c:barChart>
      <c:catAx>
        <c:axId val="95614881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784459525"/>
        <c:crosses val="autoZero"/>
        <c:auto val="1"/>
        <c:lblAlgn val="ctr"/>
        <c:lblOffset val="100"/>
        <c:noMultiLvlLbl val="0"/>
      </c:catAx>
      <c:valAx>
        <c:axId val="78445952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5614881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400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t>算法迭代</a:t>
            </a:r>
          </a:p>
        </c:rich>
      </c:tx>
      <c:layout>
        <c:manualLayout>
          <c:xMode val="edge"/>
          <c:yMode val="edge"/>
          <c:x val="0.043580986783819"/>
          <c:y val="0.04470579217583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70558798999166"/>
          <c:y val="0.119825306893296"/>
          <c:w val="0.849361111111111"/>
          <c:h val="0.578333333333333"/>
        </c:manualLayout>
      </c:layout>
      <c:lineChart>
        <c:grouping val="standard"/>
        <c:varyColors val="0"/>
        <c:ser>
          <c:idx val="0"/>
          <c:order val="0"/>
          <c:tx>
            <c:strRef>
              <c:f>[涉外代理情况梳理.xlsx]需求数量统计!$J$16</c:f>
              <c:strCache>
                <c:ptCount val="1"/>
                <c:pt idx="0">
                  <c:v>得分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numFmt formatCode="General" sourceLinked="1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[涉外代理情况梳理.xlsx]需求数量统计!$I$17:$I$23</c:f>
              <c:strCache>
                <c:ptCount val="7"/>
                <c:pt idx="0">
                  <c:v>简单的规则匹配</c:v>
                </c:pt>
                <c:pt idx="1">
                  <c:v>食品类实体匹配</c:v>
                </c:pt>
                <c:pt idx="2">
                  <c:v>食品类实体匹配 + 一致性伪标签</c:v>
                </c:pt>
                <c:pt idx="3">
                  <c:v>食品类实体匹配 + 一致性伪标签 + Ernie3.0 Fine-tuning</c:v>
                </c:pt>
                <c:pt idx="4">
                  <c:v>食品类实体匹配 + 一致性伪标签 + Ernie3.0 Propmt</c:v>
                </c:pt>
                <c:pt idx="5">
                  <c:v>模型融合Ernie3.0 Fine-tuning + Ernie3.0 Propmt</c:v>
                </c:pt>
                <c:pt idx="6">
                  <c:v>模型融合 + 脏数据识别</c:v>
                </c:pt>
              </c:strCache>
            </c:strRef>
          </c:cat>
          <c:val>
            <c:numRef>
              <c:f>[涉外代理情况梳理.xlsx]需求数量统计!$J$17:$J$23</c:f>
              <c:numCache>
                <c:formatCode>General</c:formatCode>
                <c:ptCount val="7"/>
                <c:pt idx="0">
                  <c:v>94.061</c:v>
                </c:pt>
                <c:pt idx="1">
                  <c:v>96.586</c:v>
                </c:pt>
                <c:pt idx="2">
                  <c:v>96.858</c:v>
                </c:pt>
                <c:pt idx="3">
                  <c:v>98.743</c:v>
                </c:pt>
                <c:pt idx="4">
                  <c:v>98.808</c:v>
                </c:pt>
                <c:pt idx="5">
                  <c:v>99.307</c:v>
                </c:pt>
                <c:pt idx="6">
                  <c:v>99.999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marker val="0"/>
        <c:smooth val="0"/>
        <c:axId val="15091826"/>
        <c:axId val="393711094"/>
      </c:lineChart>
      <c:catAx>
        <c:axId val="1509182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393711094"/>
        <c:crosses val="autoZero"/>
        <c:auto val="1"/>
        <c:lblAlgn val="ctr"/>
        <c:lblOffset val="100"/>
        <c:noMultiLvlLbl val="0"/>
      </c:catAx>
      <c:valAx>
        <c:axId val="39371109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5091826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分类任务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在标记数据上花费的时间和钱更少</a:t>
            </a:r>
            <a:endParaRPr lang="zh-CN" altLang="en-US"/>
          </a:p>
          <a:p>
            <a:r>
              <a:rPr lang="zh-CN" altLang="en-US"/>
              <a:t>您可以更快地获得有关模型效果的反馈</a:t>
            </a:r>
            <a:endParaRPr lang="zh-CN" altLang="en-US"/>
          </a:p>
          <a:p>
            <a:r>
              <a:rPr lang="zh-CN" altLang="en-US"/>
              <a:t>提高模型的准确率</a:t>
            </a:r>
            <a:endParaRPr lang="zh-CN" altLang="en-US"/>
          </a:p>
          <a:p>
            <a:r>
              <a:rPr lang="zh-CN" altLang="en-US"/>
              <a:t>在某些情况下，甚至可以将标注成本降低10倍。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本文除了使用Bert的基本掩蔽策略MLM外，还使用了两种知识策略:短语级策略和实体级策略。把一个短语或一个实体作为一个单位，它通常由几个词组成。在单词表征训练中，同一单元的所有单词都被屏蔽，而不是只有一个单词或字符被屏蔽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通过这种方式，短语和实体的先验知识在训练过程中是隐式学习的。ERNIE没有直接添加知识嵌入，而是含蓄地学习有关知识的信息和较长的语义依赖，如实体之间的关系、实体的属性、事件的类型等，引导词嵌入学习。这使得模型具有更好的泛化和适应性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55500" cy="6914515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10245408" y="340360"/>
            <a:ext cx="123634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1000">
                <a:solidFill>
                  <a:srgbClr val="AFB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数字驱动 规划引领</a:t>
            </a:r>
            <a:endParaRPr lang="zh-CN" altLang="en-US" sz="1000">
              <a:solidFill>
                <a:srgbClr val="AFB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9650413" y="546735"/>
            <a:ext cx="2426335" cy="2139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sz="800">
                <a:solidFill>
                  <a:srgbClr val="AFB1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厦门大数据安全开放创新应用大赛—资源规划专题</a:t>
            </a:r>
            <a:endParaRPr sz="800">
              <a:solidFill>
                <a:srgbClr val="AFB1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 descr="图层 0 拷贝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93700"/>
            <a:ext cx="612775" cy="3829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FB38917-B7BA-42F2-8B0A-83BEEDD2EA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5543FF5-7129-4D6E-BEA9-2E17BDF26B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FB38917-B7BA-42F2-8B0A-83BEEDD2EA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5543FF5-7129-4D6E-BEA9-2E17BDF26B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6580"/>
          </a:xfrm>
          <a:prstGeom prst="rect">
            <a:avLst/>
          </a:prstGeom>
        </p:spPr>
      </p:pic>
      <p:pic>
        <p:nvPicPr>
          <p:cNvPr id="2" name="图片 1" descr="数据开放平台-资源规划专题-标题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38145" y="1547495"/>
            <a:ext cx="6792595" cy="15265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0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9145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FB38917-B7BA-42F2-8B0A-83BEEDD2EA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5543FF5-7129-4D6E-BEA9-2E17BDF26B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FB38917-B7BA-42F2-8B0A-83BEEDD2EA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5543FF5-7129-4D6E-BEA9-2E17BDF26B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FB38917-B7BA-42F2-8B0A-83BEEDD2EA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5543FF5-7129-4D6E-BEA9-2E17BDF26B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FB38917-B7BA-42F2-8B0A-83BEEDD2EA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5543FF5-7129-4D6E-BEA9-2E17BDF26B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FB38917-B7BA-42F2-8B0A-83BEEDD2EA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5543FF5-7129-4D6E-BEA9-2E17BDF26B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FB38917-B7BA-42F2-8B0A-83BEEDD2EA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5543FF5-7129-4D6E-BEA9-2E17BDF26B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tags" Target="../tags/tag6.xml"/><Relationship Id="rId2" Type="http://schemas.openxmlformats.org/officeDocument/2006/relationships/image" Target="../media/image8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7.png"/><Relationship Id="rId3" Type="http://schemas.openxmlformats.org/officeDocument/2006/relationships/tags" Target="../tags/tag7.xml"/><Relationship Id="rId2" Type="http://schemas.openxmlformats.org/officeDocument/2006/relationships/image" Target="../media/image8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tags" Target="../tags/tag8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tags" Target="../tags/tag9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tags" Target="../tags/tag10.xml"/><Relationship Id="rId2" Type="http://schemas.openxmlformats.org/officeDocument/2006/relationships/image" Target="../media/image8.png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2.xml"/><Relationship Id="rId3" Type="http://schemas.openxmlformats.org/officeDocument/2006/relationships/image" Target="../media/image7.png"/><Relationship Id="rId2" Type="http://schemas.openxmlformats.org/officeDocument/2006/relationships/tags" Target="../tags/tag11.xml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tags" Target="../tags/tag13.xml"/><Relationship Id="rId2" Type="http://schemas.openxmlformats.org/officeDocument/2006/relationships/image" Target="../media/image8.png"/><Relationship Id="rId1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tags" Target="../tags/tag14.xml"/><Relationship Id="rId2" Type="http://schemas.openxmlformats.org/officeDocument/2006/relationships/image" Target="../media/image8.png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tags" Target="../tags/tag15.xml"/><Relationship Id="rId2" Type="http://schemas.openxmlformats.org/officeDocument/2006/relationships/image" Target="../media/image8.png"/><Relationship Id="rId1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1" Type="http://schemas.openxmlformats.org/officeDocument/2006/relationships/tags" Target="../tags/tag16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tags" Target="../tags/tag1.xml"/><Relationship Id="rId2" Type="http://schemas.openxmlformats.org/officeDocument/2006/relationships/image" Target="../media/image8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tags" Target="../tags/tag2.xml"/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Relationship Id="rId3" Type="http://schemas.openxmlformats.org/officeDocument/2006/relationships/tags" Target="../tags/tag3.xml"/><Relationship Id="rId2" Type="http://schemas.openxmlformats.org/officeDocument/2006/relationships/image" Target="../media/image8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7.png"/><Relationship Id="rId3" Type="http://schemas.openxmlformats.org/officeDocument/2006/relationships/tags" Target="../tags/tag4.xml"/><Relationship Id="rId2" Type="http://schemas.openxmlformats.org/officeDocument/2006/relationships/image" Target="../media/image8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tags" Target="../tags/tag5.xml"/><Relationship Id="rId2" Type="http://schemas.openxmlformats.org/officeDocument/2006/relationships/image" Target="../media/image8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图片 8" descr="H:\畅享-工作文件夹-李路魁-210906\01项目-01.协同业务\厦门大数据安全开放创新应用大赛—食品安全专题\厦门大数据安全开放创新应用大赛—食品安全专题-数智赋能 食安共创-PPT-220907\厦门大数据安全开放创新应用大赛—食品安全专题-数智赋能 食安共创-PPT首页-220907.jpg厦门大数据安全开放创新应用大赛—食品安全专题-数智赋能 食安共创-PPT首页-220907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386840" y="3540125"/>
            <a:ext cx="94183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食品安全信息抽取模型建立</a:t>
            </a:r>
            <a:endParaRPr lang="zh-CN" altLang="en-US" sz="4000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74540" y="5780405"/>
            <a:ext cx="30422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参赛编号：SP-001-0112</a:t>
            </a:r>
            <a:endParaRPr lang="zh-CN" altLang="en-US" sz="1600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6" name="图片 15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pic>
        <p:nvPicPr>
          <p:cNvPr id="15" name="图片 14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483235" y="984885"/>
            <a:ext cx="11155045" cy="5400040"/>
            <a:chOff x="749" y="1564"/>
            <a:chExt cx="17567" cy="8504"/>
          </a:xfrm>
        </p:grpSpPr>
        <p:sp>
          <p:nvSpPr>
            <p:cNvPr id="12" name="单圆角矩形 12"/>
            <p:cNvSpPr/>
            <p:nvPr/>
          </p:nvSpPr>
          <p:spPr>
            <a:xfrm>
              <a:off x="914" y="1847"/>
              <a:ext cx="17402" cy="7937"/>
            </a:xfrm>
            <a:prstGeom prst="round1Rect">
              <a:avLst>
                <a:gd name="adj" fmla="val 0"/>
              </a:avLst>
            </a:prstGeom>
            <a:solidFill>
              <a:schemeClr val="bg1"/>
            </a:solidFill>
            <a:ln w="25400" cmpd="sng">
              <a:solidFill>
                <a:srgbClr val="009966">
                  <a:alpha val="20000"/>
                </a:srgb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单圆角矩形 12"/>
            <p:cNvSpPr/>
            <p:nvPr/>
          </p:nvSpPr>
          <p:spPr>
            <a:xfrm>
              <a:off x="749" y="1564"/>
              <a:ext cx="7683" cy="8504"/>
            </a:xfrm>
            <a:custGeom>
              <a:avLst/>
              <a:gdLst>
                <a:gd name="connsiteX0" fmla="*/ 0 w 8115"/>
                <a:gd name="connsiteY0" fmla="*/ 10 h 8863"/>
                <a:gd name="connsiteX1" fmla="*/ 8115 w 8115"/>
                <a:gd name="connsiteY1" fmla="*/ 0 h 8863"/>
                <a:gd name="connsiteX2" fmla="*/ 6466 w 8115"/>
                <a:gd name="connsiteY2" fmla="*/ 8863 h 8863"/>
                <a:gd name="connsiteX3" fmla="*/ 0 w 8115"/>
                <a:gd name="connsiteY3" fmla="*/ 8863 h 8863"/>
                <a:gd name="connsiteX4" fmla="*/ 0 w 8115"/>
                <a:gd name="connsiteY4" fmla="*/ 10 h 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15" h="8863">
                  <a:moveTo>
                    <a:pt x="0" y="10"/>
                  </a:moveTo>
                  <a:lnTo>
                    <a:pt x="8115" y="0"/>
                  </a:lnTo>
                  <a:lnTo>
                    <a:pt x="6466" y="8863"/>
                  </a:lnTo>
                  <a:lnTo>
                    <a:pt x="0" y="8863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009966"/>
            </a:solidFill>
            <a:ln>
              <a:noFill/>
            </a:ln>
            <a:effectLst>
              <a:outerShdw blurRad="50800" dist="635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1" name="文本框 8435759"/>
          <p:cNvSpPr txBox="1"/>
          <p:nvPr/>
        </p:nvSpPr>
        <p:spPr>
          <a:xfrm>
            <a:off x="520700" y="1061720"/>
            <a:ext cx="4641850" cy="532320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6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GOU JIAN </a:t>
            </a:r>
            <a:endParaRPr lang="en-US" altLang="zh-CN" sz="6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6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REN WU JIE JUE FANG </a:t>
            </a:r>
            <a:endParaRPr lang="en-US" altLang="zh-CN" sz="6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6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AN</a:t>
            </a:r>
            <a:endParaRPr lang="en-US" altLang="zh-CN" sz="6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607685" y="1699895"/>
            <a:ext cx="5313680" cy="3876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 defTabSz="457200">
              <a:lnSpc>
                <a:spcPct val="130000"/>
              </a:lnSpc>
              <a:defRPr kumimoji="1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457200"/>
            <a:lvl3pPr defTabSz="457200"/>
            <a:lvl4pPr defTabSz="457200"/>
            <a:lvl5pPr defTabSz="457200"/>
            <a:lvl6pPr defTabSz="457200"/>
            <a:lvl7pPr defTabSz="457200"/>
            <a:lvl8pPr defTabSz="457200"/>
            <a:lvl9pPr defTabSz="457200"/>
          </a:lstStyle>
          <a:p>
            <a:pPr algn="just">
              <a:lnSpc>
                <a:spcPct val="150000"/>
              </a:lnSpc>
            </a:pPr>
            <a:r>
              <a:rPr lang="zh-CN" altLang="en-US" b="1" dirty="0">
                <a:cs typeface="阿里巴巴普惠体 Medium" panose="00020600040101010101" pitchFamily="18" charset="-122"/>
                <a:sym typeface="+mn-ea"/>
              </a:rPr>
              <a:t>设计主动学习</a:t>
            </a:r>
            <a:r>
              <a:rPr lang="zh-CN" altLang="en-US" b="1" dirty="0">
                <a:cs typeface="阿里巴巴普惠体 Medium" panose="00020600040101010101" pitchFamily="18" charset="-122"/>
                <a:sym typeface="+mn-ea"/>
              </a:rPr>
              <a:t>系统：</a:t>
            </a:r>
            <a:endParaRPr lang="zh-CN" altLang="en-US" b="1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zh-CN" dirty="0">
                <a:cs typeface="阿里巴巴普惠体 Medium" panose="00020600040101010101" pitchFamily="18" charset="-122"/>
              </a:rPr>
              <a:t>在人类的学习过程中，通常利用已有的经验来学习新的知识，又依靠获得的知识来总结和积累经验，经验与知识不断交互。同样，机器学习模拟人类学习的过程，利用已有的知识训练出模型去获取新的知识，并通过不断积累的信息去修正模型，以得到更加准确有用的新模型。不同于被动学习被动的接受知识，主动学习能够选择性地获取知识，</a:t>
            </a:r>
            <a:endParaRPr lang="zh-CN" altLang="zh-CN" dirty="0">
              <a:cs typeface="阿里巴巴普惠体 Medium" panose="00020600040101010101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解决方案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20948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JIE JUE FANG AN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573655"/>
            <a:ext cx="2736215" cy="2275205"/>
            <a:chOff x="2438" y="4323"/>
            <a:chExt cx="4309" cy="3583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4323"/>
              <a:ext cx="4309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构建</a:t>
              </a:r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任务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解决方案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38" y="6211"/>
              <a:ext cx="3825" cy="169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GOU JIAN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REN WU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JIE JUE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FANG AN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8" name="图片 7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87335" y="5643245"/>
            <a:ext cx="3750945" cy="5613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6" name="图片 15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pic>
        <p:nvPicPr>
          <p:cNvPr id="15" name="图片 14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解决方案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20948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JIE JUE FANG AN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70190" y="5671185"/>
            <a:ext cx="3750945" cy="561340"/>
          </a:xfrm>
          <a:prstGeom prst="rect">
            <a:avLst/>
          </a:prstGeom>
          <a:noFill/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280" y="1614805"/>
            <a:ext cx="4181475" cy="36290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2820" y="652145"/>
            <a:ext cx="4867275" cy="55530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8435759"/>
          <p:cNvSpPr txBox="1"/>
          <p:nvPr/>
        </p:nvSpPr>
        <p:spPr>
          <a:xfrm>
            <a:off x="2025015" y="2231390"/>
            <a:ext cx="8390255" cy="23069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7200" b="1" dirty="0">
                <a:solidFill>
                  <a:srgbClr val="009966">
                    <a:alpha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MO XING JIE SHAO</a:t>
            </a:r>
            <a:endParaRPr lang="en-US" altLang="zh-CN" sz="7200" b="1" dirty="0">
              <a:solidFill>
                <a:srgbClr val="009966">
                  <a:alpha val="1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477385" y="1864360"/>
            <a:ext cx="2970530" cy="1813560"/>
            <a:chOff x="7235" y="2936"/>
            <a:chExt cx="4678" cy="2856"/>
          </a:xfrm>
        </p:grpSpPr>
        <p:sp>
          <p:nvSpPr>
            <p:cNvPr id="5" name="文本框 4"/>
            <p:cNvSpPr txBox="1"/>
            <p:nvPr/>
          </p:nvSpPr>
          <p:spPr>
            <a:xfrm>
              <a:off x="7235" y="2936"/>
              <a:ext cx="4677" cy="22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 anchorCtr="0">
              <a:spAutoFit/>
              <a:scene3d>
                <a:camera prst="orthographicFront"/>
                <a:lightRig rig="threePt" dir="t"/>
              </a:scene3d>
            </a:bodyPr>
            <a:p>
              <a:r>
                <a:rPr lang="en-US" altLang="zh-CN" sz="3200" b="1" dirty="0">
                  <a:solidFill>
                    <a:srgbClr val="009966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</a:rPr>
                <a:t>PART 03</a:t>
              </a:r>
              <a:endParaRPr lang="en-US" altLang="zh-CN" sz="3200" b="1" dirty="0">
                <a:solidFill>
                  <a:srgbClr val="00996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endParaRPr>
            </a:p>
            <a:p>
              <a:r>
                <a:rPr lang="zh-CN" altLang="en-US" sz="5400" b="1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模型介绍</a:t>
              </a:r>
              <a:endParaRPr lang="zh-CN" altLang="en-US" sz="5400" b="1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endParaRPr>
            </a:p>
          </p:txBody>
        </p:sp>
        <p:sp>
          <p:nvSpPr>
            <p:cNvPr id="2" name="文本框 8435759"/>
            <p:cNvSpPr txBox="1"/>
            <p:nvPr/>
          </p:nvSpPr>
          <p:spPr>
            <a:xfrm>
              <a:off x="7235" y="5164"/>
              <a:ext cx="467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2000" dirty="0">
                  <a:solidFill>
                    <a:srgbClr val="009966">
                      <a:alpha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MO XING JIE SHAO</a:t>
              </a:r>
              <a:endParaRPr lang="en-US" altLang="zh-CN" sz="2000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组合城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34280"/>
            <a:ext cx="12192000" cy="1823720"/>
          </a:xfrm>
          <a:prstGeom prst="rect">
            <a:avLst/>
          </a:prstGeom>
          <a:noFill/>
        </p:spPr>
      </p:pic>
      <p:pic>
        <p:nvPicPr>
          <p:cNvPr id="11" name="图片 10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pic>
        <p:nvPicPr>
          <p:cNvPr id="12" name="图片 11" descr="线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5" name="图片 14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475615" y="993140"/>
            <a:ext cx="11155045" cy="5400040"/>
            <a:chOff x="749" y="1564"/>
            <a:chExt cx="17567" cy="8504"/>
          </a:xfrm>
        </p:grpSpPr>
        <p:sp>
          <p:nvSpPr>
            <p:cNvPr id="8" name="单圆角矩形 12"/>
            <p:cNvSpPr/>
            <p:nvPr/>
          </p:nvSpPr>
          <p:spPr>
            <a:xfrm>
              <a:off x="914" y="1847"/>
              <a:ext cx="17402" cy="7937"/>
            </a:xfrm>
            <a:prstGeom prst="round1Rect">
              <a:avLst>
                <a:gd name="adj" fmla="val 0"/>
              </a:avLst>
            </a:prstGeom>
            <a:solidFill>
              <a:schemeClr val="bg1"/>
            </a:solidFill>
            <a:ln w="25400" cmpd="sng">
              <a:solidFill>
                <a:srgbClr val="009966">
                  <a:alpha val="20000"/>
                </a:srgb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单圆角矩形 12"/>
            <p:cNvSpPr/>
            <p:nvPr/>
          </p:nvSpPr>
          <p:spPr>
            <a:xfrm>
              <a:off x="749" y="1564"/>
              <a:ext cx="7683" cy="8504"/>
            </a:xfrm>
            <a:custGeom>
              <a:avLst/>
              <a:gdLst>
                <a:gd name="connsiteX0" fmla="*/ 0 w 8115"/>
                <a:gd name="connsiteY0" fmla="*/ 10 h 8863"/>
                <a:gd name="connsiteX1" fmla="*/ 8115 w 8115"/>
                <a:gd name="connsiteY1" fmla="*/ 0 h 8863"/>
                <a:gd name="connsiteX2" fmla="*/ 6466 w 8115"/>
                <a:gd name="connsiteY2" fmla="*/ 8863 h 8863"/>
                <a:gd name="connsiteX3" fmla="*/ 0 w 8115"/>
                <a:gd name="connsiteY3" fmla="*/ 8863 h 8863"/>
                <a:gd name="connsiteX4" fmla="*/ 0 w 8115"/>
                <a:gd name="connsiteY4" fmla="*/ 10 h 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15" h="8863">
                  <a:moveTo>
                    <a:pt x="0" y="10"/>
                  </a:moveTo>
                  <a:lnTo>
                    <a:pt x="8115" y="0"/>
                  </a:lnTo>
                  <a:lnTo>
                    <a:pt x="6466" y="8863"/>
                  </a:lnTo>
                  <a:lnTo>
                    <a:pt x="0" y="8863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009966"/>
            </a:solidFill>
            <a:ln>
              <a:noFill/>
            </a:ln>
            <a:effectLst>
              <a:outerShdw blurRad="50800" dist="635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1" name="文本框 8435759"/>
          <p:cNvSpPr txBox="1"/>
          <p:nvPr/>
        </p:nvSpPr>
        <p:spPr>
          <a:xfrm>
            <a:off x="494030" y="1038860"/>
            <a:ext cx="3790950" cy="550799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MO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XING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JIE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SHAO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98745" y="2004695"/>
            <a:ext cx="635127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 defTabSz="457200">
              <a:lnSpc>
                <a:spcPct val="130000"/>
              </a:lnSpc>
              <a:defRPr kumimoji="1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457200"/>
            <a:lvl3pPr defTabSz="457200"/>
            <a:lvl4pPr defTabSz="457200"/>
            <a:lvl5pPr defTabSz="457200"/>
            <a:lvl6pPr defTabSz="457200"/>
            <a:lvl7pPr defTabSz="457200"/>
            <a:lvl8pPr defTabSz="457200"/>
            <a:lvl9pPr defTabSz="457200"/>
          </a:lstStyle>
          <a:p>
            <a:pPr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算法设计</a:t>
            </a:r>
            <a:r>
              <a:rPr lang="zh-CN" altLang="en-US" b="1" dirty="0">
                <a:cs typeface="阿里巴巴普惠体 Medium" panose="00020600040101010101" pitchFamily="18" charset="-122"/>
                <a:sym typeface="+mn-ea"/>
              </a:rPr>
              <a:t>：</a:t>
            </a:r>
            <a:endParaRPr lang="zh-CN" altLang="en-US" b="1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zh-CN" dirty="0">
                <a:cs typeface="阿里巴巴普惠体 Medium" panose="00020600040101010101" pitchFamily="18" charset="-122"/>
                <a:sym typeface="+mn-ea"/>
              </a:rPr>
              <a:t>预训练，微调范式 (Pre-train, Fine-tune)</a:t>
            </a:r>
            <a:r>
              <a:rPr lang="en-US" altLang="zh-CN" dirty="0">
                <a:cs typeface="阿里巴巴普惠体 Medium" panose="00020600040101010101" pitchFamily="18" charset="-122"/>
                <a:sym typeface="+mn-ea"/>
              </a:rPr>
              <a:t>:</a:t>
            </a:r>
            <a:endParaRPr lang="en-US" altLang="zh-CN" dirty="0">
              <a:cs typeface="阿里巴巴普惠体 Medium" panose="00020600040101010101" pitchFamily="18" charset="-12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dirty="0">
                <a:cs typeface="阿里巴巴普惠体 Medium" panose="00020600040101010101" pitchFamily="18" charset="-122"/>
                <a:sym typeface="+mn-ea"/>
              </a:rPr>
              <a:t>	ERNIE + </a:t>
            </a:r>
            <a:r>
              <a:rPr lang="zh-CN" altLang="zh-CN" dirty="0">
                <a:cs typeface="阿里巴巴普惠体 Medium" panose="00020600040101010101" pitchFamily="18" charset="-122"/>
                <a:sym typeface="+mn-ea"/>
              </a:rPr>
              <a:t>Fine-tune</a:t>
            </a:r>
            <a:endParaRPr lang="zh-CN" altLang="zh-CN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zh-CN" dirty="0">
                <a:cs typeface="阿里巴巴普惠体 Medium" panose="00020600040101010101" pitchFamily="18" charset="-122"/>
                <a:sym typeface="+mn-ea"/>
              </a:rPr>
              <a:t>预训练，提示，预测范式（Pre-train, Prompt, Predict）</a:t>
            </a:r>
            <a:r>
              <a:rPr lang="en-US" altLang="zh-CN" dirty="0">
                <a:cs typeface="阿里巴巴普惠体 Medium" panose="00020600040101010101" pitchFamily="18" charset="-122"/>
                <a:sym typeface="+mn-ea"/>
              </a:rPr>
              <a:t>:</a:t>
            </a:r>
            <a:endParaRPr lang="en-US" altLang="zh-CN" dirty="0">
              <a:cs typeface="阿里巴巴普惠体 Medium" panose="00020600040101010101" pitchFamily="18" charset="-12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dirty="0">
                <a:cs typeface="阿里巴巴普惠体 Medium" panose="00020600040101010101" pitchFamily="18" charset="-122"/>
                <a:sym typeface="+mn-ea"/>
              </a:rPr>
              <a:t>	ERNIE + Prompt</a:t>
            </a:r>
            <a:endParaRPr lang="zh-CN" altLang="zh-CN" dirty="0">
              <a:cs typeface="阿里巴巴普惠体 Medium" panose="00020600040101010101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模型介绍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31426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MO XING JIE SHAO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40AA05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573655"/>
            <a:ext cx="2736215" cy="1536065"/>
            <a:chOff x="2438" y="4323"/>
            <a:chExt cx="4309" cy="2419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4323"/>
              <a:ext cx="4309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01</a:t>
              </a:r>
              <a:endPara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模型介绍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3825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MO XING JIE SHAO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组合城市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870190" y="5661660"/>
            <a:ext cx="3750945" cy="561340"/>
          </a:xfrm>
          <a:prstGeom prst="rect">
            <a:avLst/>
          </a:prstGeom>
          <a:noFill/>
        </p:spPr>
      </p:pic>
      <p:pic>
        <p:nvPicPr>
          <p:cNvPr id="14" name="图片 13" descr="树叶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4700" y="4316730"/>
            <a:ext cx="4552950" cy="12477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5" name="图片 14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模型介绍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31426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MO XING JIE SHAO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40AA05"/>
              </a:solidFill>
            </a:endParaRPr>
          </a:p>
        </p:txBody>
      </p:sp>
      <p:pic>
        <p:nvPicPr>
          <p:cNvPr id="6" name="图片 5" descr="组合城市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870190" y="5661660"/>
            <a:ext cx="3750945" cy="561340"/>
          </a:xfrm>
          <a:prstGeom prst="rect">
            <a:avLst/>
          </a:prstGeom>
          <a:noFill/>
        </p:spPr>
      </p:pic>
      <p:pic>
        <p:nvPicPr>
          <p:cNvPr id="14" name="图片 13" descr="树叶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800" y="1220470"/>
            <a:ext cx="10311765" cy="47650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6" name="图片 15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pic>
        <p:nvPicPr>
          <p:cNvPr id="15" name="图片 14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483235" y="1012825"/>
            <a:ext cx="11155045" cy="5400040"/>
            <a:chOff x="749" y="1564"/>
            <a:chExt cx="17567" cy="8504"/>
          </a:xfrm>
        </p:grpSpPr>
        <p:sp>
          <p:nvSpPr>
            <p:cNvPr id="12" name="单圆角矩形 12"/>
            <p:cNvSpPr/>
            <p:nvPr/>
          </p:nvSpPr>
          <p:spPr>
            <a:xfrm>
              <a:off x="914" y="1847"/>
              <a:ext cx="17402" cy="7937"/>
            </a:xfrm>
            <a:prstGeom prst="round1Rect">
              <a:avLst>
                <a:gd name="adj" fmla="val 0"/>
              </a:avLst>
            </a:prstGeom>
            <a:solidFill>
              <a:schemeClr val="bg1"/>
            </a:solidFill>
            <a:ln w="25400" cmpd="sng">
              <a:solidFill>
                <a:srgbClr val="009966">
                  <a:alpha val="20000"/>
                </a:srgb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单圆角矩形 12"/>
            <p:cNvSpPr/>
            <p:nvPr/>
          </p:nvSpPr>
          <p:spPr>
            <a:xfrm>
              <a:off x="749" y="1564"/>
              <a:ext cx="7683" cy="8504"/>
            </a:xfrm>
            <a:custGeom>
              <a:avLst/>
              <a:gdLst>
                <a:gd name="connsiteX0" fmla="*/ 0 w 8115"/>
                <a:gd name="connsiteY0" fmla="*/ 10 h 8863"/>
                <a:gd name="connsiteX1" fmla="*/ 8115 w 8115"/>
                <a:gd name="connsiteY1" fmla="*/ 0 h 8863"/>
                <a:gd name="connsiteX2" fmla="*/ 6466 w 8115"/>
                <a:gd name="connsiteY2" fmla="*/ 8863 h 8863"/>
                <a:gd name="connsiteX3" fmla="*/ 0 w 8115"/>
                <a:gd name="connsiteY3" fmla="*/ 8863 h 8863"/>
                <a:gd name="connsiteX4" fmla="*/ 0 w 8115"/>
                <a:gd name="connsiteY4" fmla="*/ 10 h 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15" h="8863">
                  <a:moveTo>
                    <a:pt x="0" y="10"/>
                  </a:moveTo>
                  <a:lnTo>
                    <a:pt x="8115" y="0"/>
                  </a:lnTo>
                  <a:lnTo>
                    <a:pt x="6466" y="8863"/>
                  </a:lnTo>
                  <a:lnTo>
                    <a:pt x="0" y="8863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009966"/>
            </a:solidFill>
            <a:ln>
              <a:noFill/>
            </a:ln>
            <a:effectLst>
              <a:outerShdw blurRad="50800" dist="635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1" name="文本框 8435759"/>
          <p:cNvSpPr txBox="1"/>
          <p:nvPr/>
        </p:nvSpPr>
        <p:spPr>
          <a:xfrm>
            <a:off x="503555" y="1038860"/>
            <a:ext cx="4488815" cy="550799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YING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YONG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SHU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JU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45405" y="2143125"/>
            <a:ext cx="6321425" cy="3553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 defTabSz="457200">
              <a:lnSpc>
                <a:spcPct val="130000"/>
              </a:lnSpc>
              <a:defRPr kumimoji="1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457200"/>
            <a:lvl3pPr defTabSz="457200"/>
            <a:lvl4pPr defTabSz="457200"/>
            <a:lvl5pPr defTabSz="457200"/>
            <a:lvl6pPr defTabSz="457200"/>
            <a:lvl7pPr defTabSz="457200"/>
            <a:lvl8pPr defTabSz="457200"/>
            <a:lvl9pPr defTabSz="457200"/>
          </a:lstStyle>
          <a:p>
            <a:pPr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数据源：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>
                <a:cs typeface="阿里巴巴普惠体 Medium" panose="00020600040101010101" pitchFamily="18" charset="-122"/>
                <a:sym typeface="+mn-ea"/>
              </a:rPr>
              <a:t>	</a:t>
            </a:r>
            <a:r>
              <a:rPr kumimoji="0" lang="zh-CN" altLang="en-US" sz="1800" dirty="0">
                <a:solidFill>
                  <a:schemeClr val="tx1"/>
                </a:solidFill>
                <a:latin typeface="+mn-lt"/>
                <a:ea typeface="+mn-ea"/>
                <a:cs typeface="阿里巴巴普惠体 Medium" panose="00020600040101010101" pitchFamily="18" charset="-122"/>
                <a:sym typeface="+mn-ea"/>
              </a:rPr>
              <a:t>食品安全-算法分析题初赛A/B榜-综合信息数据.xls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数据</a:t>
            </a: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处理：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b="1" dirty="0">
                <a:cs typeface="阿里巴巴普惠体 Medium" panose="00020600040101010101" pitchFamily="18" charset="-122"/>
                <a:sym typeface="+mn-ea"/>
              </a:rPr>
              <a:t>去</a:t>
            </a: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重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缺失值填充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格式编码转换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EVENT_NAME、CONTENT拼接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zh-CN" dirty="0">
                <a:cs typeface="微软雅黑" panose="020B0503020204020204" pitchFamily="34" charset="-122"/>
              </a:rPr>
              <a:t>数据</a:t>
            </a:r>
            <a:r>
              <a:rPr lang="zh-CN" altLang="zh-CN" dirty="0">
                <a:cs typeface="微软雅黑" panose="020B0503020204020204" pitchFamily="34" charset="-122"/>
              </a:rPr>
              <a:t>增强</a:t>
            </a:r>
            <a:endParaRPr lang="zh-CN" altLang="zh-CN" dirty="0"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模型介绍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452755"/>
            <a:ext cx="38823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MO XING JIE SHAO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40AA05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573655"/>
            <a:ext cx="2736215" cy="1536065"/>
            <a:chOff x="2438" y="4323"/>
            <a:chExt cx="4309" cy="2419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4323"/>
              <a:ext cx="4309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02</a:t>
              </a:r>
              <a:endPara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应用数据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3825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YING YONG SHU JU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8" name="图片 7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70190" y="5671185"/>
            <a:ext cx="3750945" cy="5613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5" name="图片 14" descr="树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466090" y="1012825"/>
            <a:ext cx="11155045" cy="5400040"/>
            <a:chOff x="749" y="1564"/>
            <a:chExt cx="17567" cy="8504"/>
          </a:xfrm>
        </p:grpSpPr>
        <p:sp>
          <p:nvSpPr>
            <p:cNvPr id="12" name="单圆角矩形 12"/>
            <p:cNvSpPr/>
            <p:nvPr/>
          </p:nvSpPr>
          <p:spPr>
            <a:xfrm>
              <a:off x="914" y="1847"/>
              <a:ext cx="17402" cy="7937"/>
            </a:xfrm>
            <a:prstGeom prst="round1Rect">
              <a:avLst>
                <a:gd name="adj" fmla="val 0"/>
              </a:avLst>
            </a:prstGeom>
            <a:solidFill>
              <a:schemeClr val="bg1"/>
            </a:solidFill>
            <a:ln w="25400" cmpd="sng">
              <a:solidFill>
                <a:srgbClr val="009966">
                  <a:alpha val="20000"/>
                </a:srgb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单圆角矩形 12"/>
            <p:cNvSpPr/>
            <p:nvPr/>
          </p:nvSpPr>
          <p:spPr>
            <a:xfrm>
              <a:off x="749" y="1564"/>
              <a:ext cx="7683" cy="8504"/>
            </a:xfrm>
            <a:custGeom>
              <a:avLst/>
              <a:gdLst>
                <a:gd name="connsiteX0" fmla="*/ 0 w 8115"/>
                <a:gd name="connsiteY0" fmla="*/ 10 h 8863"/>
                <a:gd name="connsiteX1" fmla="*/ 8115 w 8115"/>
                <a:gd name="connsiteY1" fmla="*/ 0 h 8863"/>
                <a:gd name="connsiteX2" fmla="*/ 6466 w 8115"/>
                <a:gd name="connsiteY2" fmla="*/ 8863 h 8863"/>
                <a:gd name="connsiteX3" fmla="*/ 0 w 8115"/>
                <a:gd name="connsiteY3" fmla="*/ 8863 h 8863"/>
                <a:gd name="connsiteX4" fmla="*/ 0 w 8115"/>
                <a:gd name="connsiteY4" fmla="*/ 10 h 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15" h="8863">
                  <a:moveTo>
                    <a:pt x="0" y="10"/>
                  </a:moveTo>
                  <a:lnTo>
                    <a:pt x="8115" y="0"/>
                  </a:lnTo>
                  <a:lnTo>
                    <a:pt x="6466" y="8863"/>
                  </a:lnTo>
                  <a:lnTo>
                    <a:pt x="0" y="8863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009966"/>
            </a:solidFill>
            <a:ln>
              <a:noFill/>
            </a:ln>
            <a:effectLst>
              <a:outerShdw blurRad="50800" dist="635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1" name="文本框 8435759"/>
          <p:cNvSpPr txBox="1"/>
          <p:nvPr/>
        </p:nvSpPr>
        <p:spPr>
          <a:xfrm>
            <a:off x="503555" y="905510"/>
            <a:ext cx="4057015" cy="56311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defTabSz="1219200"/>
            <a:r>
              <a:rPr lang="en-US" altLang="zh-CN" sz="72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JIE</a:t>
            </a:r>
            <a:endParaRPr lang="en-US" altLang="zh-CN" sz="72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defTabSz="1219200"/>
            <a:r>
              <a:rPr lang="en-US" altLang="zh-CN" sz="72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GUO</a:t>
            </a:r>
            <a:endParaRPr lang="en-US" altLang="zh-CN" sz="72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defTabSz="1219200"/>
            <a:r>
              <a:rPr lang="en-US" altLang="zh-CN" sz="72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</a:t>
            </a:r>
            <a:endParaRPr lang="en-US" altLang="zh-CN" sz="72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defTabSz="1219200"/>
            <a:r>
              <a:rPr lang="en-US" altLang="zh-CN" sz="72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JIE GUO FEN XI</a:t>
            </a:r>
            <a:endParaRPr lang="en-US" altLang="zh-CN" sz="72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模型介绍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28340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MO XING JIE SHAO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230755"/>
            <a:ext cx="3012440" cy="2107565"/>
            <a:chOff x="2438" y="3423"/>
            <a:chExt cx="4744" cy="3319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3423"/>
              <a:ext cx="4309" cy="2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03</a:t>
              </a:r>
              <a:endPara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结果及结果分析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4727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JIE GUO JI JIE GOU FEN XI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8" name="图片 7" descr="组合城市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870190" y="5671185"/>
            <a:ext cx="3750945" cy="561340"/>
          </a:xfrm>
          <a:prstGeom prst="rect">
            <a:avLst/>
          </a:prstGeom>
          <a:noFill/>
        </p:spPr>
      </p:pic>
      <p:graphicFrame>
        <p:nvGraphicFramePr>
          <p:cNvPr id="6" name="表格 5"/>
          <p:cNvGraphicFramePr/>
          <p:nvPr>
            <p:custDataLst>
              <p:tags r:id="rId4"/>
            </p:custDataLst>
          </p:nvPr>
        </p:nvGraphicFramePr>
        <p:xfrm>
          <a:off x="5551170" y="1560830"/>
          <a:ext cx="6756400" cy="4226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3150"/>
                <a:gridCol w="3143250"/>
              </a:tblGrid>
              <a:tr h="5283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itchFamily="2" charset="-122"/>
                        </a:rPr>
                        <a:t>算法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itchFamily="2" charset="-122"/>
                        </a:rPr>
                        <a:t>得分</a:t>
                      </a:r>
                      <a:endParaRPr lang="zh-CN" altLang="en-US" sz="1100" b="1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3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itchFamily="2" charset="-122"/>
                        </a:rPr>
                        <a:t>简单的规则匹配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itchFamily="2" charset="-122"/>
                        </a:rPr>
                        <a:t>94.061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3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itchFamily="2" charset="-122"/>
                        </a:rPr>
                        <a:t>食品类实体匹配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itchFamily="2" charset="-122"/>
                        </a:rPr>
                        <a:t>96.586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3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itchFamily="2" charset="-122"/>
                        </a:rPr>
                        <a:t>食品类实体匹配 + 一致性伪标签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itchFamily="2" charset="-122"/>
                        </a:rPr>
                        <a:t>96.858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3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itchFamily="2" charset="-122"/>
                        </a:rPr>
                        <a:t>食品类实体匹配 + 一致性伪标签 + Ernie3.0 Fine-tuning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itchFamily="2" charset="-122"/>
                        </a:rPr>
                        <a:t>98.743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3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itchFamily="2" charset="-122"/>
                        </a:rPr>
                        <a:t>食品类实体匹配 + 一致性伪标签 + Ernie3.0 Propmt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itchFamily="2" charset="-122"/>
                        </a:rPr>
                        <a:t>98.808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3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itchFamily="2" charset="-122"/>
                        </a:rPr>
                        <a:t>模型融合Ernie3.0 Fine-tuning + Ernie3.0 Propmt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itchFamily="2" charset="-122"/>
                        </a:rPr>
                        <a:t>99.307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3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itchFamily="2" charset="-122"/>
                        </a:rPr>
                        <a:t>模型融合 + 脏数据识别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itchFamily="2" charset="-122"/>
                        </a:rPr>
                        <a:t>99.999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5" name="图片 14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模型介绍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28340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MO XING JIE SHAO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240280"/>
            <a:ext cx="3012440" cy="2107565"/>
            <a:chOff x="2438" y="3423"/>
            <a:chExt cx="4744" cy="3319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3423"/>
              <a:ext cx="4309" cy="2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03</a:t>
              </a:r>
              <a:endPara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结果及结果分析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4727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JIE GUO JI JIE GOU FEN XI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8" name="图片 7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70190" y="5671185"/>
            <a:ext cx="3750945" cy="561340"/>
          </a:xfrm>
          <a:prstGeom prst="rect">
            <a:avLst/>
          </a:prstGeom>
          <a:noFill/>
        </p:spPr>
      </p:pic>
      <p:graphicFrame>
        <p:nvGraphicFramePr>
          <p:cNvPr id="10" name="图表 9"/>
          <p:cNvGraphicFramePr/>
          <p:nvPr/>
        </p:nvGraphicFramePr>
        <p:xfrm>
          <a:off x="2105025" y="1040765"/>
          <a:ext cx="8474710" cy="5496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8435759"/>
          <p:cNvSpPr txBox="1"/>
          <p:nvPr/>
        </p:nvSpPr>
        <p:spPr>
          <a:xfrm>
            <a:off x="2025015" y="2231390"/>
            <a:ext cx="8390255" cy="11988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7200" b="1" dirty="0">
                <a:solidFill>
                  <a:srgbClr val="009966">
                    <a:alpha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ZONG JIE SI KAO</a:t>
            </a:r>
            <a:endParaRPr lang="en-US" altLang="zh-CN" sz="7200" b="1" dirty="0">
              <a:solidFill>
                <a:srgbClr val="009966">
                  <a:alpha val="1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477385" y="1864360"/>
            <a:ext cx="2970530" cy="1813560"/>
            <a:chOff x="7235" y="2936"/>
            <a:chExt cx="4678" cy="2856"/>
          </a:xfrm>
        </p:grpSpPr>
        <p:sp>
          <p:nvSpPr>
            <p:cNvPr id="5" name="文本框 4"/>
            <p:cNvSpPr txBox="1"/>
            <p:nvPr/>
          </p:nvSpPr>
          <p:spPr>
            <a:xfrm>
              <a:off x="7235" y="2936"/>
              <a:ext cx="4677" cy="22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 anchorCtr="0">
              <a:spAutoFit/>
              <a:scene3d>
                <a:camera prst="orthographicFront"/>
                <a:lightRig rig="threePt" dir="t"/>
              </a:scene3d>
            </a:bodyPr>
            <a:p>
              <a:r>
                <a:rPr lang="en-US" altLang="zh-CN" sz="3200" b="1" dirty="0">
                  <a:solidFill>
                    <a:srgbClr val="009966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</a:rPr>
                <a:t>PART 04</a:t>
              </a:r>
              <a:endParaRPr lang="en-US" altLang="zh-CN" sz="3200" b="1" dirty="0">
                <a:solidFill>
                  <a:srgbClr val="00996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endParaRPr>
            </a:p>
            <a:p>
              <a:r>
                <a:rPr lang="zh-CN" altLang="en-US" sz="5400" b="1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总结思考</a:t>
              </a:r>
              <a:endParaRPr lang="zh-CN" altLang="en-US" sz="5400" b="1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endParaRPr>
            </a:p>
          </p:txBody>
        </p:sp>
        <p:sp>
          <p:nvSpPr>
            <p:cNvPr id="2" name="文本框 8435759"/>
            <p:cNvSpPr txBox="1"/>
            <p:nvPr/>
          </p:nvSpPr>
          <p:spPr>
            <a:xfrm>
              <a:off x="7235" y="5164"/>
              <a:ext cx="467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2000" dirty="0">
                  <a:solidFill>
                    <a:srgbClr val="009966">
                      <a:alpha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ZONG JIE SI KAO</a:t>
              </a:r>
              <a:endParaRPr lang="en-US" altLang="zh-CN" sz="2000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组合城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34280"/>
            <a:ext cx="12192000" cy="1823720"/>
          </a:xfrm>
          <a:prstGeom prst="rect">
            <a:avLst/>
          </a:prstGeom>
          <a:noFill/>
        </p:spPr>
      </p:pic>
      <p:pic>
        <p:nvPicPr>
          <p:cNvPr id="11" name="图片 10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pic>
        <p:nvPicPr>
          <p:cNvPr id="12" name="图片 11" descr="线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6" name="图片 15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pic>
        <p:nvPicPr>
          <p:cNvPr id="15" name="图片 14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483235" y="1012825"/>
            <a:ext cx="11155045" cy="5400040"/>
            <a:chOff x="749" y="1564"/>
            <a:chExt cx="17567" cy="8504"/>
          </a:xfrm>
        </p:grpSpPr>
        <p:sp>
          <p:nvSpPr>
            <p:cNvPr id="12" name="单圆角矩形 12"/>
            <p:cNvSpPr/>
            <p:nvPr/>
          </p:nvSpPr>
          <p:spPr>
            <a:xfrm>
              <a:off x="914" y="1847"/>
              <a:ext cx="17402" cy="7937"/>
            </a:xfrm>
            <a:prstGeom prst="round1Rect">
              <a:avLst>
                <a:gd name="adj" fmla="val 0"/>
              </a:avLst>
            </a:prstGeom>
            <a:solidFill>
              <a:schemeClr val="bg1"/>
            </a:solidFill>
            <a:ln w="25400" cmpd="sng">
              <a:solidFill>
                <a:srgbClr val="009966">
                  <a:alpha val="20000"/>
                </a:srgb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单圆角矩形 12"/>
            <p:cNvSpPr/>
            <p:nvPr/>
          </p:nvSpPr>
          <p:spPr>
            <a:xfrm>
              <a:off x="749" y="1564"/>
              <a:ext cx="7683" cy="8504"/>
            </a:xfrm>
            <a:custGeom>
              <a:avLst/>
              <a:gdLst>
                <a:gd name="connsiteX0" fmla="*/ 0 w 8115"/>
                <a:gd name="connsiteY0" fmla="*/ 10 h 8863"/>
                <a:gd name="connsiteX1" fmla="*/ 8115 w 8115"/>
                <a:gd name="connsiteY1" fmla="*/ 0 h 8863"/>
                <a:gd name="connsiteX2" fmla="*/ 6466 w 8115"/>
                <a:gd name="connsiteY2" fmla="*/ 8863 h 8863"/>
                <a:gd name="connsiteX3" fmla="*/ 0 w 8115"/>
                <a:gd name="connsiteY3" fmla="*/ 8863 h 8863"/>
                <a:gd name="connsiteX4" fmla="*/ 0 w 8115"/>
                <a:gd name="connsiteY4" fmla="*/ 10 h 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15" h="8863">
                  <a:moveTo>
                    <a:pt x="0" y="10"/>
                  </a:moveTo>
                  <a:lnTo>
                    <a:pt x="8115" y="0"/>
                  </a:lnTo>
                  <a:lnTo>
                    <a:pt x="6466" y="8863"/>
                  </a:lnTo>
                  <a:lnTo>
                    <a:pt x="0" y="8863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009966"/>
            </a:solidFill>
            <a:ln>
              <a:noFill/>
            </a:ln>
            <a:effectLst>
              <a:outerShdw blurRad="50800" dist="635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1" name="文本框 8435759"/>
          <p:cNvSpPr txBox="1"/>
          <p:nvPr/>
        </p:nvSpPr>
        <p:spPr>
          <a:xfrm>
            <a:off x="503555" y="1038860"/>
            <a:ext cx="4363720" cy="550799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ZONG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JIE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SI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KAO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362575" y="2216150"/>
            <a:ext cx="614743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 defTabSz="457200">
              <a:lnSpc>
                <a:spcPct val="130000"/>
              </a:lnSpc>
              <a:defRPr kumimoji="1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457200"/>
            <a:lvl3pPr defTabSz="457200"/>
            <a:lvl4pPr defTabSz="457200"/>
            <a:lvl5pPr defTabSz="457200"/>
            <a:lvl6pPr defTabSz="457200"/>
            <a:lvl7pPr defTabSz="457200"/>
            <a:lvl8pPr defTabSz="457200"/>
            <a:lvl9pPr defTabSz="457200"/>
          </a:lstStyle>
          <a:p>
            <a:pPr algn="l">
              <a:lnSpc>
                <a:spcPct val="150000"/>
              </a:lnSpc>
            </a:pPr>
            <a:r>
              <a:rPr lang="zh-CN" altLang="en-US" dirty="0">
                <a:cs typeface="微软雅黑" panose="020B0503020204020204" pitchFamily="34" charset="-122"/>
              </a:rPr>
              <a:t>总结</a:t>
            </a:r>
            <a:endParaRPr lang="zh-CN" altLang="en-US" dirty="0"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cs typeface="微软雅黑" panose="020B0503020204020204" pitchFamily="34" charset="-122"/>
              </a:rPr>
              <a:t>复杂问题简单化，无监督问题转变为有监督</a:t>
            </a:r>
            <a:r>
              <a:rPr lang="zh-CN" altLang="en-US" dirty="0">
                <a:cs typeface="微软雅黑" panose="020B0503020204020204" pitchFamily="34" charset="-122"/>
              </a:rPr>
              <a:t>问题</a:t>
            </a:r>
            <a:endParaRPr lang="zh-CN" altLang="en-US" dirty="0"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cs typeface="微软雅黑" panose="020B0503020204020204" pitchFamily="34" charset="-122"/>
              </a:rPr>
              <a:t>利用主动学习与半监督学习，降低标注</a:t>
            </a:r>
            <a:r>
              <a:rPr lang="zh-CN" altLang="en-US" dirty="0">
                <a:cs typeface="微软雅黑" panose="020B0503020204020204" pitchFamily="34" charset="-122"/>
              </a:rPr>
              <a:t>成本</a:t>
            </a:r>
            <a:endParaRPr lang="zh-CN" altLang="en-US" dirty="0"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cs typeface="微软雅黑" panose="020B0503020204020204" pitchFamily="34" charset="-122"/>
              </a:rPr>
              <a:t>Prompt-learning </a:t>
            </a:r>
            <a:r>
              <a:rPr lang="zh-CN" altLang="en-US" dirty="0">
                <a:cs typeface="微软雅黑" panose="020B0503020204020204" pitchFamily="34" charset="-122"/>
              </a:rPr>
              <a:t>优于</a:t>
            </a:r>
            <a:r>
              <a:rPr lang="en-US" altLang="zh-CN" dirty="0">
                <a:cs typeface="微软雅黑" panose="020B0503020204020204" pitchFamily="34" charset="-122"/>
              </a:rPr>
              <a:t> Fintune</a:t>
            </a:r>
            <a:r>
              <a:rPr lang="zh-CN" altLang="en-US" dirty="0">
                <a:cs typeface="微软雅黑" panose="020B0503020204020204" pitchFamily="34" charset="-122"/>
              </a:rPr>
              <a:t>，解释性</a:t>
            </a:r>
            <a:r>
              <a:rPr lang="zh-CN" altLang="en-US" dirty="0">
                <a:cs typeface="微软雅黑" panose="020B0503020204020204" pitchFamily="34" charset="-122"/>
              </a:rPr>
              <a:t>更强</a:t>
            </a:r>
            <a:endParaRPr lang="zh-CN" altLang="en-US" dirty="0"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cs typeface="微软雅黑" panose="020B0503020204020204" pitchFamily="34" charset="-122"/>
                <a:sym typeface="+mn-ea"/>
              </a:rPr>
              <a:t>食品实体匹配，泛化能力强，实体为食品安全提供证据权重，以助力相关部门监管更高效精准。</a:t>
            </a:r>
            <a:endParaRPr lang="zh-CN" altLang="en-US" dirty="0"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总结思考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20948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ZONG JIE SI KAO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40AA05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945130"/>
            <a:ext cx="2736215" cy="993140"/>
            <a:chOff x="2438" y="5178"/>
            <a:chExt cx="4309" cy="1564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5178"/>
              <a:ext cx="4309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总结思考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3825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ZONG JIE SI KAO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8" name="图片 7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87335" y="5671185"/>
            <a:ext cx="3750945" cy="5613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8435759"/>
          <p:cNvSpPr txBox="1"/>
          <p:nvPr/>
        </p:nvSpPr>
        <p:spPr>
          <a:xfrm>
            <a:off x="2958148" y="983615"/>
            <a:ext cx="6275705" cy="11988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7200" b="1" dirty="0">
                <a:solidFill>
                  <a:srgbClr val="009966">
                    <a:alpha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CONTTENTS</a:t>
            </a:r>
            <a:endParaRPr lang="en-US" altLang="zh-CN" sz="7200" b="1" dirty="0">
              <a:solidFill>
                <a:srgbClr val="009966">
                  <a:alpha val="1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968818" y="2557780"/>
            <a:ext cx="8255115" cy="2339975"/>
            <a:chOff x="2707" y="3698"/>
            <a:chExt cx="13000" cy="3685"/>
          </a:xfrm>
        </p:grpSpPr>
        <p:sp>
          <p:nvSpPr>
            <p:cNvPr id="7" name="圆角矩形 6"/>
            <p:cNvSpPr/>
            <p:nvPr/>
          </p:nvSpPr>
          <p:spPr>
            <a:xfrm>
              <a:off x="2707" y="3698"/>
              <a:ext cx="2551" cy="3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2768" y="4235"/>
              <a:ext cx="2429" cy="2134"/>
              <a:chOff x="2768" y="4235"/>
              <a:chExt cx="2429" cy="2134"/>
            </a:xfrm>
          </p:grpSpPr>
          <p:sp>
            <p:nvSpPr>
              <p:cNvPr id="45" name="文本框 8435759"/>
              <p:cNvSpPr txBox="1"/>
              <p:nvPr/>
            </p:nvSpPr>
            <p:spPr>
              <a:xfrm>
                <a:off x="2811" y="5210"/>
                <a:ext cx="2343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 defTabSz="1219200"/>
                <a:r>
                  <a:rPr lang="zh-CN" altLang="en-US" sz="2400" b="1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赛题分析</a:t>
                </a:r>
                <a:endParaRPr lang="zh-CN" altLang="en-US" sz="2400" b="1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2" name="文本框 8435759"/>
              <p:cNvSpPr txBox="1"/>
              <p:nvPr/>
            </p:nvSpPr>
            <p:spPr>
              <a:xfrm>
                <a:off x="2768" y="5935"/>
                <a:ext cx="2429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 defTabSz="1219200"/>
                <a:r>
                  <a:rPr lang="en-US" altLang="zh-CN" sz="12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SAI TI FEN XI</a:t>
                </a:r>
                <a:endParaRPr lang="en-US" altLang="zh-CN" sz="12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8" name="文本框 8435759"/>
              <p:cNvSpPr txBox="1"/>
              <p:nvPr/>
            </p:nvSpPr>
            <p:spPr>
              <a:xfrm>
                <a:off x="3528" y="4235"/>
                <a:ext cx="909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defTabSz="1219200"/>
                <a:r>
                  <a:rPr lang="en-US" altLang="zh-CN" sz="2400" b="1" dirty="0">
                    <a:solidFill>
                      <a:srgbClr val="0099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01</a:t>
                </a:r>
                <a:endParaRPr lang="en-US" altLang="zh-CN" sz="2400" b="1" dirty="0">
                  <a:solidFill>
                    <a:srgbClr val="0099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</p:grpSp>
        <p:sp>
          <p:nvSpPr>
            <p:cNvPr id="13" name="圆角矩形 12"/>
            <p:cNvSpPr/>
            <p:nvPr/>
          </p:nvSpPr>
          <p:spPr>
            <a:xfrm>
              <a:off x="6190" y="3698"/>
              <a:ext cx="2551" cy="3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"/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6231" y="4235"/>
              <a:ext cx="2429" cy="2134"/>
              <a:chOff x="5927" y="4235"/>
              <a:chExt cx="2429" cy="2134"/>
            </a:xfrm>
          </p:grpSpPr>
          <p:sp>
            <p:nvSpPr>
              <p:cNvPr id="16" name="文本框 8435759"/>
              <p:cNvSpPr txBox="1"/>
              <p:nvPr/>
            </p:nvSpPr>
            <p:spPr>
              <a:xfrm>
                <a:off x="5970" y="5210"/>
                <a:ext cx="2343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 defTabSz="1219200"/>
                <a:r>
                  <a:rPr lang="zh-CN" altLang="en-US" sz="2400" b="1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解决方案</a:t>
                </a:r>
                <a:endParaRPr lang="zh-CN" altLang="en-US" sz="2400" b="1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17" name="文本框 8435759"/>
              <p:cNvSpPr txBox="1"/>
              <p:nvPr/>
            </p:nvSpPr>
            <p:spPr>
              <a:xfrm>
                <a:off x="5927" y="5935"/>
                <a:ext cx="2429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 defTabSz="1219200"/>
                <a:r>
                  <a:rPr lang="en-US" altLang="zh-CN" sz="12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JIE JUE FANG AN</a:t>
                </a:r>
                <a:endParaRPr lang="en-US" altLang="zh-CN" sz="12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18" name="文本框 8435759"/>
              <p:cNvSpPr txBox="1"/>
              <p:nvPr/>
            </p:nvSpPr>
            <p:spPr>
              <a:xfrm>
                <a:off x="6687" y="4235"/>
                <a:ext cx="909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defTabSz="1219200"/>
                <a:r>
                  <a:rPr lang="en-US" altLang="zh-CN" sz="2400" b="1" dirty="0">
                    <a:solidFill>
                      <a:srgbClr val="0099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02</a:t>
                </a:r>
                <a:endParaRPr lang="en-US" altLang="zh-CN" sz="2400" b="1" dirty="0">
                  <a:solidFill>
                    <a:srgbClr val="0099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</p:grpSp>
        <p:sp>
          <p:nvSpPr>
            <p:cNvPr id="19" name="圆角矩形 18"/>
            <p:cNvSpPr/>
            <p:nvPr/>
          </p:nvSpPr>
          <p:spPr>
            <a:xfrm>
              <a:off x="9673" y="3698"/>
              <a:ext cx="2551" cy="3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"/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9553" y="4235"/>
              <a:ext cx="2939" cy="2425"/>
              <a:chOff x="9380" y="4235"/>
              <a:chExt cx="2939" cy="2425"/>
            </a:xfrm>
          </p:grpSpPr>
          <p:sp>
            <p:nvSpPr>
              <p:cNvPr id="22" name="文本框 8435759"/>
              <p:cNvSpPr txBox="1"/>
              <p:nvPr/>
            </p:nvSpPr>
            <p:spPr>
              <a:xfrm>
                <a:off x="9564" y="5210"/>
                <a:ext cx="2343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 defTabSz="1219200"/>
                <a:r>
                  <a:rPr lang="zh-CN" altLang="en-US" sz="2400" b="1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模型介绍</a:t>
                </a:r>
                <a:endParaRPr lang="zh-CN" altLang="en-US" sz="2400" b="1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23" name="文本框 8435759"/>
              <p:cNvSpPr txBox="1"/>
              <p:nvPr/>
            </p:nvSpPr>
            <p:spPr>
              <a:xfrm>
                <a:off x="9380" y="5935"/>
                <a:ext cx="2939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 defTabSz="1219200"/>
                <a:r>
                  <a:rPr lang="en-US" altLang="zh-CN" sz="12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MO XING JIE SHAO</a:t>
                </a:r>
                <a:endParaRPr lang="en-US" altLang="zh-CN" sz="12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24" name="文本框 8435759"/>
              <p:cNvSpPr txBox="1"/>
              <p:nvPr/>
            </p:nvSpPr>
            <p:spPr>
              <a:xfrm>
                <a:off x="10281" y="4235"/>
                <a:ext cx="909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defTabSz="1219200"/>
                <a:r>
                  <a:rPr lang="en-US" altLang="zh-CN" sz="2400" b="1" dirty="0">
                    <a:solidFill>
                      <a:srgbClr val="0099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03</a:t>
                </a:r>
                <a:endParaRPr lang="en-US" altLang="zh-CN" sz="2400" b="1" dirty="0">
                  <a:solidFill>
                    <a:srgbClr val="0099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</p:grpSp>
        <p:sp>
          <p:nvSpPr>
            <p:cNvPr id="25" name="圆角矩形 24"/>
            <p:cNvSpPr/>
            <p:nvPr/>
          </p:nvSpPr>
          <p:spPr>
            <a:xfrm>
              <a:off x="13156" y="3698"/>
              <a:ext cx="2551" cy="36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300"/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13219" y="4235"/>
              <a:ext cx="2429" cy="2134"/>
              <a:chOff x="13219" y="4235"/>
              <a:chExt cx="2429" cy="2134"/>
            </a:xfrm>
          </p:grpSpPr>
          <p:sp>
            <p:nvSpPr>
              <p:cNvPr id="28" name="文本框 8435759"/>
              <p:cNvSpPr txBox="1"/>
              <p:nvPr/>
            </p:nvSpPr>
            <p:spPr>
              <a:xfrm>
                <a:off x="13262" y="5210"/>
                <a:ext cx="2343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 defTabSz="1219200"/>
                <a:r>
                  <a:rPr lang="zh-CN" altLang="en-US" sz="2400" b="1" dirty="0">
                    <a:solidFill>
                      <a:srgbClr val="000000">
                        <a:lumMod val="85000"/>
                        <a:lumOff val="15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总结思考</a:t>
                </a:r>
                <a:endParaRPr lang="zh-CN" altLang="en-US" sz="2400" b="1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29" name="文本框 8435759"/>
              <p:cNvSpPr txBox="1"/>
              <p:nvPr/>
            </p:nvSpPr>
            <p:spPr>
              <a:xfrm>
                <a:off x="13219" y="5935"/>
                <a:ext cx="2429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 defTabSz="1219200"/>
                <a:r>
                  <a:rPr lang="en-US" altLang="zh-CN" sz="12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ZONG JIE SI KAO</a:t>
                </a:r>
                <a:endParaRPr lang="en-US" altLang="zh-CN" sz="12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30" name="文本框 8435759"/>
              <p:cNvSpPr txBox="1"/>
              <p:nvPr/>
            </p:nvSpPr>
            <p:spPr>
              <a:xfrm>
                <a:off x="13979" y="4235"/>
                <a:ext cx="909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defTabSz="1219200"/>
                <a:r>
                  <a:rPr lang="en-US" altLang="zh-CN" sz="2400" b="1" dirty="0">
                    <a:solidFill>
                      <a:srgbClr val="0099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微软雅黑" panose="020B0503020204020204" pitchFamily="34" charset="-122"/>
                    <a:sym typeface="+mn-lt"/>
                  </a:rPr>
                  <a:t>04</a:t>
                </a:r>
                <a:endParaRPr lang="en-US" altLang="zh-CN" sz="2400" b="1" dirty="0">
                  <a:solidFill>
                    <a:srgbClr val="0099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5299710" y="1144905"/>
            <a:ext cx="1592580" cy="1105535"/>
            <a:chOff x="8346" y="1803"/>
            <a:chExt cx="2508" cy="1741"/>
          </a:xfrm>
        </p:grpSpPr>
        <p:sp>
          <p:nvSpPr>
            <p:cNvPr id="3" name="文本框 2"/>
            <p:cNvSpPr txBox="1"/>
            <p:nvPr/>
          </p:nvSpPr>
          <p:spPr>
            <a:xfrm>
              <a:off x="8346" y="1803"/>
              <a:ext cx="2508" cy="1307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r>
                <a:rPr lang="zh-CN" altLang="en-US" sz="4800" b="1">
                  <a:solidFill>
                    <a:srgbClr val="0099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 录</a:t>
              </a:r>
              <a:endParaRPr lang="zh-CN" altLang="en-US" sz="4800" b="1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8435759"/>
            <p:cNvSpPr txBox="1"/>
            <p:nvPr/>
          </p:nvSpPr>
          <p:spPr>
            <a:xfrm>
              <a:off x="8386" y="3110"/>
              <a:ext cx="2429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 defTabSz="1219200"/>
              <a:r>
                <a:rPr lang="en-US" altLang="zh-CN" sz="1200" dirty="0">
                  <a:solidFill>
                    <a:srgbClr val="009966">
                      <a:alpha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C O N T E N T S</a:t>
              </a:r>
              <a:endParaRPr lang="en-US" altLang="zh-CN" sz="1200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9" name="图片 8" descr="组合城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34280"/>
            <a:ext cx="12192000" cy="1823720"/>
          </a:xfrm>
          <a:prstGeom prst="rect">
            <a:avLst/>
          </a:prstGeom>
          <a:noFill/>
        </p:spPr>
      </p:pic>
      <p:pic>
        <p:nvPicPr>
          <p:cNvPr id="11" name="图片 10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pic>
        <p:nvPicPr>
          <p:cNvPr id="12" name="图片 11" descr="线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6" name="图片 15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pic>
        <p:nvPicPr>
          <p:cNvPr id="15" name="图片 14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466090" y="1012825"/>
            <a:ext cx="11155045" cy="5400040"/>
            <a:chOff x="749" y="1564"/>
            <a:chExt cx="17567" cy="8504"/>
          </a:xfrm>
        </p:grpSpPr>
        <p:sp>
          <p:nvSpPr>
            <p:cNvPr id="12" name="单圆角矩形 12"/>
            <p:cNvSpPr/>
            <p:nvPr/>
          </p:nvSpPr>
          <p:spPr>
            <a:xfrm>
              <a:off x="914" y="1847"/>
              <a:ext cx="17402" cy="7937"/>
            </a:xfrm>
            <a:prstGeom prst="round1Rect">
              <a:avLst>
                <a:gd name="adj" fmla="val 0"/>
              </a:avLst>
            </a:prstGeom>
            <a:solidFill>
              <a:schemeClr val="bg1"/>
            </a:solidFill>
            <a:ln w="25400" cmpd="sng">
              <a:solidFill>
                <a:srgbClr val="009966">
                  <a:alpha val="20000"/>
                </a:srgb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单圆角矩形 12"/>
            <p:cNvSpPr/>
            <p:nvPr/>
          </p:nvSpPr>
          <p:spPr>
            <a:xfrm>
              <a:off x="749" y="1564"/>
              <a:ext cx="7683" cy="8504"/>
            </a:xfrm>
            <a:custGeom>
              <a:avLst/>
              <a:gdLst>
                <a:gd name="connsiteX0" fmla="*/ 0 w 8115"/>
                <a:gd name="connsiteY0" fmla="*/ 10 h 8863"/>
                <a:gd name="connsiteX1" fmla="*/ 8115 w 8115"/>
                <a:gd name="connsiteY1" fmla="*/ 0 h 8863"/>
                <a:gd name="connsiteX2" fmla="*/ 6466 w 8115"/>
                <a:gd name="connsiteY2" fmla="*/ 8863 h 8863"/>
                <a:gd name="connsiteX3" fmla="*/ 0 w 8115"/>
                <a:gd name="connsiteY3" fmla="*/ 8863 h 8863"/>
                <a:gd name="connsiteX4" fmla="*/ 0 w 8115"/>
                <a:gd name="connsiteY4" fmla="*/ 10 h 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15" h="8863">
                  <a:moveTo>
                    <a:pt x="0" y="10"/>
                  </a:moveTo>
                  <a:lnTo>
                    <a:pt x="8115" y="0"/>
                  </a:lnTo>
                  <a:lnTo>
                    <a:pt x="6466" y="8863"/>
                  </a:lnTo>
                  <a:lnTo>
                    <a:pt x="0" y="8863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009966"/>
            </a:solidFill>
            <a:ln>
              <a:noFill/>
            </a:ln>
            <a:effectLst>
              <a:outerShdw blurRad="50800" dist="635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1" name="文本框 8435759"/>
          <p:cNvSpPr txBox="1"/>
          <p:nvPr/>
        </p:nvSpPr>
        <p:spPr>
          <a:xfrm>
            <a:off x="503555" y="1038860"/>
            <a:ext cx="4363720" cy="550799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ZONG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JIE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SI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8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KAO</a:t>
            </a:r>
            <a:endParaRPr lang="en-US" altLang="zh-CN" sz="8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85460" y="2531110"/>
            <a:ext cx="570865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 defTabSz="457200">
              <a:lnSpc>
                <a:spcPct val="130000"/>
              </a:lnSpc>
              <a:defRPr kumimoji="1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457200"/>
            <a:lvl3pPr defTabSz="457200"/>
            <a:lvl4pPr defTabSz="457200"/>
            <a:lvl5pPr defTabSz="457200"/>
            <a:lvl6pPr defTabSz="457200"/>
            <a:lvl7pPr defTabSz="457200"/>
            <a:lvl8pPr defTabSz="457200"/>
            <a:lvl9pPr defTabSz="457200"/>
          </a:lstStyle>
          <a:p>
            <a:pPr algn="l">
              <a:lnSpc>
                <a:spcPct val="150000"/>
              </a:lnSpc>
            </a:pPr>
            <a:r>
              <a:rPr lang="zh-CN" altLang="zh-CN" dirty="0">
                <a:cs typeface="微软雅黑" panose="020B0503020204020204" pitchFamily="34" charset="-122"/>
              </a:rPr>
              <a:t>不</a:t>
            </a:r>
            <a:r>
              <a:rPr lang="zh-CN" altLang="zh-CN" dirty="0">
                <a:cs typeface="微软雅黑" panose="020B0503020204020204" pitchFamily="34" charset="-122"/>
              </a:rPr>
              <a:t>足：</a:t>
            </a:r>
            <a:endParaRPr lang="zh-CN" altLang="zh-CN" dirty="0"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zh-CN" dirty="0">
                <a:cs typeface="微软雅黑" panose="020B0503020204020204" pitchFamily="34" charset="-122"/>
              </a:rPr>
              <a:t>时间仓促未尝试更多的</a:t>
            </a:r>
            <a:r>
              <a:rPr lang="zh-CN" altLang="zh-CN" dirty="0">
                <a:cs typeface="微软雅黑" panose="020B0503020204020204" pitchFamily="34" charset="-122"/>
              </a:rPr>
              <a:t>方案</a:t>
            </a:r>
            <a:endParaRPr lang="zh-CN" altLang="zh-CN" dirty="0"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cs typeface="微软雅黑" panose="020B0503020204020204" pitchFamily="34" charset="-122"/>
              </a:rPr>
              <a:t>Auto-prompt</a:t>
            </a:r>
            <a:endParaRPr lang="en-US" altLang="zh-CN" dirty="0"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cs typeface="微软雅黑" panose="020B0503020204020204" pitchFamily="34" charset="-122"/>
              </a:rPr>
              <a:t>自动识别脏数据，降低人力检查成本</a:t>
            </a:r>
            <a:endParaRPr lang="en-US" altLang="zh-CN" dirty="0"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cs typeface="微软雅黑" panose="020B0503020204020204" pitchFamily="34" charset="-122"/>
              </a:rPr>
              <a:t>缓解数据集偏置，提升模型鲁棒性</a:t>
            </a:r>
            <a:endParaRPr lang="en-US" altLang="zh-CN" dirty="0"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cs typeface="微软雅黑" panose="020B0503020204020204" pitchFamily="34" charset="-122"/>
              </a:rPr>
              <a:t>更好的</a:t>
            </a:r>
            <a:r>
              <a:rPr lang="zh-CN" altLang="en-US" dirty="0">
                <a:cs typeface="微软雅黑" panose="020B0503020204020204" pitchFamily="34" charset="-122"/>
              </a:rPr>
              <a:t>解释性</a:t>
            </a:r>
            <a:endParaRPr lang="zh-CN" altLang="en-US" dirty="0"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总结思考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20948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ZONG JIE SI KAO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40AA05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945130"/>
            <a:ext cx="2736215" cy="993140"/>
            <a:chOff x="2438" y="5178"/>
            <a:chExt cx="4309" cy="1564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5178"/>
              <a:ext cx="4309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总结思考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3825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ZONG JIE SI KAO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8" name="图片 7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70190" y="5671185"/>
            <a:ext cx="3750945" cy="5613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图片 8" descr="H:\畅享-工作文件夹-李路魁-210906\01项目-01.协同业务\厦门大数据安全开放创新应用大赛—食品安全专题\厦门大数据安全开放创新应用大赛—食品安全专题-数智赋能 食安共创-PPT-220907\厦门大数据安全开放创新应用大赛—食品安全专题-数智赋能 食安共创-PPT首页-220907.jpg厦门大数据安全开放创新应用大赛—食品安全专题-数智赋能 食安共创-PPT首页-22090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209415" y="3566795"/>
            <a:ext cx="559879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 办 单 位 ：厦门市工业和信息化局</a:t>
            </a:r>
            <a:endParaRPr lang="zh-CN" altLang="en-US" sz="120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             </a:t>
            </a: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厦门市大数据管理局</a:t>
            </a:r>
            <a:r>
              <a:rPr lang="en-US" altLang="zh-CN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endParaRPr lang="en-US" altLang="zh-CN" sz="120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              </a:t>
            </a: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厦门市市场监督管理局</a:t>
            </a:r>
            <a:endParaRPr lang="zh-CN" altLang="en-US" sz="120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承 办 单 位 ：</a:t>
            </a: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厦门市信息中心</a:t>
            </a:r>
            <a:r>
              <a:rPr lang="en-US" altLang="zh-CN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</a:t>
            </a:r>
            <a:endParaRPr lang="zh-CN" altLang="en-US" sz="120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协 办 单 位 ：厦门畅享信息技术有限公司</a:t>
            </a:r>
            <a:endParaRPr lang="zh-CN" altLang="en-US" sz="120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     </a:t>
            </a: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厦门本思信息服务有限公司</a:t>
            </a:r>
            <a:endParaRPr lang="zh-CN" altLang="en-US" sz="120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     </a:t>
            </a: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数字福建城市交通大数据研究所（厦门大学）</a:t>
            </a:r>
            <a:endParaRPr lang="zh-CN" altLang="en-US" sz="120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     </a:t>
            </a: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西安昇腾智能科技有限公司</a:t>
            </a:r>
            <a:endParaRPr lang="zh-CN" altLang="en-US" sz="120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     </a:t>
            </a:r>
            <a:r>
              <a:rPr lang="zh-CN" altLang="en-US" sz="120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中软国际科技服务有限公司</a:t>
            </a:r>
            <a:endParaRPr lang="zh-CN" altLang="en-US" sz="120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8435759"/>
          <p:cNvSpPr txBox="1"/>
          <p:nvPr/>
        </p:nvSpPr>
        <p:spPr>
          <a:xfrm>
            <a:off x="2958148" y="2231390"/>
            <a:ext cx="6275705" cy="11988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7200" b="1" dirty="0">
                <a:solidFill>
                  <a:srgbClr val="009966">
                    <a:alpha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SAI TI FEN XI</a:t>
            </a:r>
            <a:endParaRPr lang="en-US" altLang="zh-CN" sz="7200" b="1" dirty="0">
              <a:solidFill>
                <a:srgbClr val="009966">
                  <a:alpha val="1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477385" y="1864360"/>
            <a:ext cx="2970530" cy="1813560"/>
            <a:chOff x="7235" y="2936"/>
            <a:chExt cx="4678" cy="2856"/>
          </a:xfrm>
        </p:grpSpPr>
        <p:sp>
          <p:nvSpPr>
            <p:cNvPr id="5" name="文本框 4"/>
            <p:cNvSpPr txBox="1"/>
            <p:nvPr/>
          </p:nvSpPr>
          <p:spPr>
            <a:xfrm>
              <a:off x="7235" y="2936"/>
              <a:ext cx="4677" cy="22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 anchorCtr="0">
              <a:spAutoFit/>
              <a:scene3d>
                <a:camera prst="orthographicFront"/>
                <a:lightRig rig="threePt" dir="t"/>
              </a:scene3d>
            </a:bodyPr>
            <a:p>
              <a:r>
                <a:rPr lang="en-US" altLang="zh-CN" sz="3200" b="1" dirty="0">
                  <a:solidFill>
                    <a:srgbClr val="009966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</a:rPr>
                <a:t>PART 01</a:t>
              </a:r>
              <a:endParaRPr lang="en-US" altLang="zh-CN" sz="3200" b="1" dirty="0">
                <a:solidFill>
                  <a:srgbClr val="00996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endParaRPr>
            </a:p>
            <a:p>
              <a:r>
                <a:rPr lang="zh-CN" altLang="en-US" sz="5400" b="1" dirty="0"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</a:rPr>
                <a:t>赛题分析</a:t>
              </a:r>
              <a:endParaRPr lang="zh-CN" altLang="en-US" sz="5400" b="1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endParaRPr>
            </a:p>
          </p:txBody>
        </p:sp>
        <p:sp>
          <p:nvSpPr>
            <p:cNvPr id="2" name="文本框 8435759"/>
            <p:cNvSpPr txBox="1"/>
            <p:nvPr/>
          </p:nvSpPr>
          <p:spPr>
            <a:xfrm>
              <a:off x="7235" y="5164"/>
              <a:ext cx="467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2000" dirty="0">
                  <a:solidFill>
                    <a:srgbClr val="009966">
                      <a:alpha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SAI TI FEN XI</a:t>
              </a:r>
              <a:endParaRPr lang="en-US" altLang="zh-CN" sz="2000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组合城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34280"/>
            <a:ext cx="12192000" cy="1823720"/>
          </a:xfrm>
          <a:prstGeom prst="rect">
            <a:avLst/>
          </a:prstGeom>
          <a:noFill/>
        </p:spPr>
      </p:pic>
      <p:pic>
        <p:nvPicPr>
          <p:cNvPr id="11" name="图片 10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pic>
        <p:nvPicPr>
          <p:cNvPr id="12" name="图片 11" descr="线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2" name="图片 11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pic>
        <p:nvPicPr>
          <p:cNvPr id="8" name="图片 7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480695" y="1012825"/>
            <a:ext cx="11164570" cy="5631180"/>
            <a:chOff x="734" y="1564"/>
            <a:chExt cx="17582" cy="8868"/>
          </a:xfrm>
        </p:grpSpPr>
        <p:grpSp>
          <p:nvGrpSpPr>
            <p:cNvPr id="19" name="组合 18"/>
            <p:cNvGrpSpPr/>
            <p:nvPr/>
          </p:nvGrpSpPr>
          <p:grpSpPr>
            <a:xfrm>
              <a:off x="749" y="1564"/>
              <a:ext cx="17567" cy="8504"/>
              <a:chOff x="749" y="1879"/>
              <a:chExt cx="17567" cy="8504"/>
            </a:xfrm>
            <a:effectLst/>
          </p:grpSpPr>
          <p:sp>
            <p:nvSpPr>
              <p:cNvPr id="4" name="单圆角矩形 12"/>
              <p:cNvSpPr/>
              <p:nvPr/>
            </p:nvSpPr>
            <p:spPr>
              <a:xfrm>
                <a:off x="914" y="2162"/>
                <a:ext cx="17402" cy="7937"/>
              </a:xfrm>
              <a:prstGeom prst="round1Rect">
                <a:avLst>
                  <a:gd name="adj" fmla="val 0"/>
                </a:avLst>
              </a:prstGeom>
              <a:solidFill>
                <a:schemeClr val="bg1"/>
              </a:solidFill>
              <a:ln w="25400" cmpd="sng">
                <a:solidFill>
                  <a:srgbClr val="009966">
                    <a:alpha val="20000"/>
                  </a:srgbClr>
                </a:solidFill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457200"/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0" name="单圆角矩形 12"/>
              <p:cNvSpPr/>
              <p:nvPr/>
            </p:nvSpPr>
            <p:spPr>
              <a:xfrm>
                <a:off x="749" y="1879"/>
                <a:ext cx="7683" cy="8504"/>
              </a:xfrm>
              <a:custGeom>
                <a:avLst/>
                <a:gdLst>
                  <a:gd name="connsiteX0" fmla="*/ 0 w 8115"/>
                  <a:gd name="connsiteY0" fmla="*/ 10 h 8863"/>
                  <a:gd name="connsiteX1" fmla="*/ 8115 w 8115"/>
                  <a:gd name="connsiteY1" fmla="*/ 0 h 8863"/>
                  <a:gd name="connsiteX2" fmla="*/ 6466 w 8115"/>
                  <a:gd name="connsiteY2" fmla="*/ 8863 h 8863"/>
                  <a:gd name="connsiteX3" fmla="*/ 0 w 8115"/>
                  <a:gd name="connsiteY3" fmla="*/ 8863 h 8863"/>
                  <a:gd name="connsiteX4" fmla="*/ 0 w 8115"/>
                  <a:gd name="connsiteY4" fmla="*/ 10 h 8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15" h="8863">
                    <a:moveTo>
                      <a:pt x="0" y="10"/>
                    </a:moveTo>
                    <a:lnTo>
                      <a:pt x="8115" y="0"/>
                    </a:lnTo>
                    <a:lnTo>
                      <a:pt x="6466" y="8863"/>
                    </a:lnTo>
                    <a:lnTo>
                      <a:pt x="0" y="8863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009966"/>
              </a:solidFill>
              <a:ln>
                <a:noFill/>
              </a:ln>
              <a:effectLst>
                <a:outerShdw blurRad="50800" dist="63500" algn="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457200"/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21" name="文本框 8435759"/>
            <p:cNvSpPr txBox="1"/>
            <p:nvPr/>
          </p:nvSpPr>
          <p:spPr>
            <a:xfrm>
              <a:off x="734" y="1564"/>
              <a:ext cx="5576" cy="8868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7200" b="1" dirty="0">
                  <a:solidFill>
                    <a:srgbClr val="0086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FEN XIS</a:t>
              </a:r>
              <a:endParaRPr lang="en-US" altLang="zh-CN" sz="72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  <a:p>
              <a:pPr algn="l" defTabSz="1219200"/>
              <a:r>
                <a:rPr lang="en-US" altLang="zh-CN" sz="7200" b="1" dirty="0">
                  <a:solidFill>
                    <a:srgbClr val="0086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AI TI REN WU</a:t>
              </a:r>
              <a:endParaRPr lang="en-US" altLang="zh-CN" sz="72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6053455" y="2573655"/>
            <a:ext cx="4590415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 defTabSz="457200">
              <a:lnSpc>
                <a:spcPct val="130000"/>
              </a:lnSpc>
              <a:defRPr kumimoji="1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457200"/>
            <a:lvl3pPr defTabSz="457200"/>
            <a:lvl4pPr defTabSz="457200"/>
            <a:lvl5pPr defTabSz="457200"/>
            <a:lvl6pPr defTabSz="457200"/>
            <a:lvl7pPr defTabSz="457200"/>
            <a:lvl8pPr defTabSz="457200"/>
            <a:lvl9pPr defTabSz="457200"/>
          </a:lstStyle>
          <a:p>
            <a:pPr algn="just"/>
            <a:r>
              <a:rPr lang="zh-CN" altLang="zh-CN" b="1" dirty="0">
                <a:cs typeface="阿里巴巴普惠体 Medium" panose="00020600040101010101" pitchFamily="18" charset="-122"/>
              </a:rPr>
              <a:t>赛题说明</a:t>
            </a:r>
            <a:endParaRPr lang="zh-CN" altLang="zh-CN" b="1" dirty="0">
              <a:cs typeface="阿里巴巴普惠体 Medium" panose="00020600040101010101" pitchFamily="18" charset="-122"/>
            </a:endParaRPr>
          </a:p>
          <a:p>
            <a:pPr algn="just"/>
            <a:r>
              <a:rPr lang="zh-CN" altLang="zh-CN" dirty="0">
                <a:cs typeface="阿里巴巴普惠体 Medium" panose="00020600040101010101" pitchFamily="18" charset="-122"/>
              </a:rPr>
              <a:t>参赛者需要基于主办方提供的综合信息数据，对信息数据进行分类，通过模型建立、语义分析等方法筛选出食品安全相关的信息，输出属于食品安全相关的信息编号及信息名称，以助力相关部门监管高效精准。</a:t>
            </a:r>
            <a:endParaRPr lang="zh-CN" altLang="zh-CN" dirty="0">
              <a:cs typeface="阿里巴巴普惠体 Medium" panose="00020600040101010101" pitchFamily="18" charset="-122"/>
            </a:endParaRPr>
          </a:p>
          <a:p>
            <a:pPr algn="just"/>
            <a:endParaRPr lang="zh-CN" altLang="zh-CN" dirty="0">
              <a:cs typeface="阿里巴巴普惠体 Medium" panose="00020600040101010101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赛题分析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16662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SAI TI FEN XI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40AA05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573655"/>
            <a:ext cx="2736215" cy="1536065"/>
            <a:chOff x="2438" y="4323"/>
            <a:chExt cx="4309" cy="2419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4323"/>
              <a:ext cx="4309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分析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赛题任务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3825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FEN XISAI TI REN WU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70190" y="5671185"/>
            <a:ext cx="3750945" cy="5613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2" name="图片 11" descr="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728470" y="1229995"/>
            <a:ext cx="5241925" cy="1784985"/>
          </a:xfrm>
          <a:prstGeom prst="rect">
            <a:avLst/>
          </a:prstGeom>
        </p:spPr>
      </p:pic>
      <p:pic>
        <p:nvPicPr>
          <p:cNvPr id="8" name="图片 7" descr="树叶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4960" y="10160"/>
            <a:ext cx="1717040" cy="1790700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473710" y="1022985"/>
            <a:ext cx="11164570" cy="5631180"/>
            <a:chOff x="734" y="1564"/>
            <a:chExt cx="17582" cy="8868"/>
          </a:xfrm>
        </p:grpSpPr>
        <p:grpSp>
          <p:nvGrpSpPr>
            <p:cNvPr id="19" name="组合 18"/>
            <p:cNvGrpSpPr/>
            <p:nvPr/>
          </p:nvGrpSpPr>
          <p:grpSpPr>
            <a:xfrm>
              <a:off x="749" y="1564"/>
              <a:ext cx="17567" cy="8504"/>
              <a:chOff x="749" y="1879"/>
              <a:chExt cx="17567" cy="8504"/>
            </a:xfrm>
            <a:effectLst/>
          </p:grpSpPr>
          <p:sp>
            <p:nvSpPr>
              <p:cNvPr id="4" name="单圆角矩形 12"/>
              <p:cNvSpPr/>
              <p:nvPr/>
            </p:nvSpPr>
            <p:spPr>
              <a:xfrm>
                <a:off x="914" y="2162"/>
                <a:ext cx="17402" cy="7937"/>
              </a:xfrm>
              <a:prstGeom prst="round1Rect">
                <a:avLst>
                  <a:gd name="adj" fmla="val 0"/>
                </a:avLst>
              </a:prstGeom>
              <a:solidFill>
                <a:schemeClr val="bg1"/>
              </a:solidFill>
              <a:ln w="25400" cmpd="sng">
                <a:solidFill>
                  <a:srgbClr val="009966">
                    <a:alpha val="20000"/>
                  </a:srgbClr>
                </a:solidFill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457200"/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0" name="单圆角矩形 12"/>
              <p:cNvSpPr/>
              <p:nvPr/>
            </p:nvSpPr>
            <p:spPr>
              <a:xfrm>
                <a:off x="749" y="1879"/>
                <a:ext cx="7683" cy="8504"/>
              </a:xfrm>
              <a:custGeom>
                <a:avLst/>
                <a:gdLst>
                  <a:gd name="connsiteX0" fmla="*/ 0 w 8115"/>
                  <a:gd name="connsiteY0" fmla="*/ 10 h 8863"/>
                  <a:gd name="connsiteX1" fmla="*/ 8115 w 8115"/>
                  <a:gd name="connsiteY1" fmla="*/ 0 h 8863"/>
                  <a:gd name="connsiteX2" fmla="*/ 6466 w 8115"/>
                  <a:gd name="connsiteY2" fmla="*/ 8863 h 8863"/>
                  <a:gd name="connsiteX3" fmla="*/ 0 w 8115"/>
                  <a:gd name="connsiteY3" fmla="*/ 8863 h 8863"/>
                  <a:gd name="connsiteX4" fmla="*/ 0 w 8115"/>
                  <a:gd name="connsiteY4" fmla="*/ 10 h 8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15" h="8863">
                    <a:moveTo>
                      <a:pt x="0" y="10"/>
                    </a:moveTo>
                    <a:lnTo>
                      <a:pt x="8115" y="0"/>
                    </a:lnTo>
                    <a:lnTo>
                      <a:pt x="6466" y="8863"/>
                    </a:lnTo>
                    <a:lnTo>
                      <a:pt x="0" y="8863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009966"/>
              </a:solidFill>
              <a:ln>
                <a:noFill/>
              </a:ln>
              <a:effectLst>
                <a:outerShdw blurRad="50800" dist="63500" algn="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457200"/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21" name="文本框 8435759"/>
            <p:cNvSpPr txBox="1"/>
            <p:nvPr/>
          </p:nvSpPr>
          <p:spPr>
            <a:xfrm>
              <a:off x="734" y="1564"/>
              <a:ext cx="5576" cy="8868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7200" b="1" dirty="0">
                  <a:solidFill>
                    <a:srgbClr val="0086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FEN XIS</a:t>
              </a:r>
              <a:endParaRPr lang="en-US" altLang="zh-CN" sz="72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  <a:p>
              <a:pPr algn="l" defTabSz="1219200"/>
              <a:r>
                <a:rPr lang="en-US" altLang="zh-CN" sz="7200" b="1" dirty="0">
                  <a:solidFill>
                    <a:srgbClr val="0086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AI TI REN WU</a:t>
              </a:r>
              <a:endParaRPr lang="en-US" altLang="zh-CN" sz="72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88010" y="27749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赛题分析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23875"/>
            <a:ext cx="16662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SAI TI FEN XI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6101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40AA05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583815"/>
            <a:ext cx="2736215" cy="1536065"/>
            <a:chOff x="2438" y="4323"/>
            <a:chExt cx="4309" cy="2419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4323"/>
              <a:ext cx="4309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分析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赛题任务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3825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FEN XISAI TI REN WU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组合城市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887335" y="5681345"/>
            <a:ext cx="3750945" cy="561340"/>
          </a:xfrm>
          <a:prstGeom prst="rect">
            <a:avLst/>
          </a:prstGeom>
          <a:noFill/>
        </p:spPr>
      </p:pic>
      <p:graphicFrame>
        <p:nvGraphicFramePr>
          <p:cNvPr id="13" name="图表 12"/>
          <p:cNvGraphicFramePr/>
          <p:nvPr/>
        </p:nvGraphicFramePr>
        <p:xfrm>
          <a:off x="5441315" y="1912620"/>
          <a:ext cx="5839460" cy="3851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2" name="图片 11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pic>
        <p:nvPicPr>
          <p:cNvPr id="8" name="图片 7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赛题分析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16662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SAI TI FEN XI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40AA05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37335" y="2573655"/>
            <a:ext cx="2736215" cy="1536065"/>
            <a:chOff x="2438" y="4323"/>
            <a:chExt cx="4309" cy="2419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4323"/>
              <a:ext cx="4309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分析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赛题任务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3825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FEN XISAI TI REN WU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70190" y="5671185"/>
            <a:ext cx="3750945" cy="561340"/>
          </a:xfrm>
          <a:prstGeom prst="rect">
            <a:avLst/>
          </a:prstGeom>
          <a:noFill/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135" y="1299845"/>
            <a:ext cx="6286500" cy="406717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5635" y="1885950"/>
            <a:ext cx="5286375" cy="3086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2" name="图片 11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pic>
        <p:nvPicPr>
          <p:cNvPr id="8" name="图片 7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赛题分析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16662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SAI TI FEN XI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40AA05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37335" y="2573655"/>
            <a:ext cx="2736215" cy="1536065"/>
            <a:chOff x="2438" y="4323"/>
            <a:chExt cx="4309" cy="2419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4323"/>
              <a:ext cx="4309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分析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赛题任务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55" y="6211"/>
              <a:ext cx="3825" cy="5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FEN XISAI TI REN WU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70190" y="5671185"/>
            <a:ext cx="3750945" cy="561340"/>
          </a:xfrm>
          <a:prstGeom prst="rect">
            <a:avLst/>
          </a:prstGeom>
          <a:noFill/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56410"/>
            <a:ext cx="6686550" cy="39147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8870" y="1756410"/>
            <a:ext cx="5876925" cy="37147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8435759"/>
          <p:cNvSpPr txBox="1"/>
          <p:nvPr/>
        </p:nvSpPr>
        <p:spPr>
          <a:xfrm>
            <a:off x="2025015" y="2231390"/>
            <a:ext cx="8114030" cy="11988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7200" b="1" dirty="0">
                <a:solidFill>
                  <a:srgbClr val="009966">
                    <a:alpha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JIE JUE FANG AN</a:t>
            </a:r>
            <a:endParaRPr lang="en-US" altLang="zh-CN" sz="7200" b="1" dirty="0">
              <a:solidFill>
                <a:srgbClr val="009966">
                  <a:alpha val="1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477385" y="1864360"/>
            <a:ext cx="2970530" cy="1813560"/>
            <a:chOff x="7235" y="2936"/>
            <a:chExt cx="4678" cy="2856"/>
          </a:xfrm>
        </p:grpSpPr>
        <p:sp>
          <p:nvSpPr>
            <p:cNvPr id="5" name="文本框 4"/>
            <p:cNvSpPr txBox="1"/>
            <p:nvPr/>
          </p:nvSpPr>
          <p:spPr>
            <a:xfrm>
              <a:off x="7235" y="2936"/>
              <a:ext cx="4677" cy="22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 anchorCtr="0">
              <a:spAutoFit/>
              <a:scene3d>
                <a:camera prst="orthographicFront"/>
                <a:lightRig rig="threePt" dir="t"/>
              </a:scene3d>
            </a:bodyPr>
            <a:p>
              <a:r>
                <a:rPr lang="en-US" altLang="zh-CN" sz="3200" b="1" dirty="0">
                  <a:solidFill>
                    <a:srgbClr val="009966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</a:rPr>
                <a:t>PART 02</a:t>
              </a:r>
              <a:endParaRPr lang="en-US" altLang="zh-CN" sz="3200" b="1" dirty="0">
                <a:solidFill>
                  <a:srgbClr val="00996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endParaRPr>
            </a:p>
            <a:p>
              <a:r>
                <a:rPr lang="zh-CN" altLang="en-US" sz="5400" b="1" dirty="0"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</a:rPr>
                <a:t>解决方案</a:t>
              </a:r>
              <a:endParaRPr lang="zh-CN" altLang="en-US" sz="5400" b="1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endParaRPr>
            </a:p>
          </p:txBody>
        </p:sp>
        <p:sp>
          <p:nvSpPr>
            <p:cNvPr id="2" name="文本框 8435759"/>
            <p:cNvSpPr txBox="1"/>
            <p:nvPr/>
          </p:nvSpPr>
          <p:spPr>
            <a:xfrm>
              <a:off x="7235" y="5164"/>
              <a:ext cx="467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2000" dirty="0">
                  <a:solidFill>
                    <a:srgbClr val="009966">
                      <a:alpha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JIE JUE FANG AN</a:t>
              </a:r>
              <a:endParaRPr lang="en-US" altLang="zh-CN" sz="2000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6" name="图片 5" descr="组合城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34280"/>
            <a:ext cx="12192000" cy="1823720"/>
          </a:xfrm>
          <a:prstGeom prst="rect">
            <a:avLst/>
          </a:prstGeom>
          <a:noFill/>
        </p:spPr>
      </p:pic>
      <p:pic>
        <p:nvPicPr>
          <p:cNvPr id="11" name="图片 10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pic>
        <p:nvPicPr>
          <p:cNvPr id="12" name="图片 11" descr="线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658">
            <a:alpha val="0"/>
          </a:srgb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6" name="图片 15" descr="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-1728470" y="1219835"/>
            <a:ext cx="5241925" cy="1784985"/>
          </a:xfrm>
          <a:prstGeom prst="rect">
            <a:avLst/>
          </a:prstGeom>
        </p:spPr>
      </p:pic>
      <p:pic>
        <p:nvPicPr>
          <p:cNvPr id="15" name="图片 14" descr="树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960" y="0"/>
            <a:ext cx="1717040" cy="179070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483235" y="984885"/>
            <a:ext cx="11155045" cy="5400040"/>
            <a:chOff x="749" y="1564"/>
            <a:chExt cx="17567" cy="8504"/>
          </a:xfrm>
        </p:grpSpPr>
        <p:sp>
          <p:nvSpPr>
            <p:cNvPr id="12" name="单圆角矩形 12"/>
            <p:cNvSpPr/>
            <p:nvPr/>
          </p:nvSpPr>
          <p:spPr>
            <a:xfrm>
              <a:off x="914" y="1847"/>
              <a:ext cx="17402" cy="7937"/>
            </a:xfrm>
            <a:prstGeom prst="round1Rect">
              <a:avLst>
                <a:gd name="adj" fmla="val 0"/>
              </a:avLst>
            </a:prstGeom>
            <a:solidFill>
              <a:schemeClr val="bg1"/>
            </a:solidFill>
            <a:ln w="25400" cmpd="sng">
              <a:solidFill>
                <a:srgbClr val="009966">
                  <a:alpha val="20000"/>
                </a:srgb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单圆角矩形 12"/>
            <p:cNvSpPr/>
            <p:nvPr/>
          </p:nvSpPr>
          <p:spPr>
            <a:xfrm>
              <a:off x="749" y="1564"/>
              <a:ext cx="7683" cy="8504"/>
            </a:xfrm>
            <a:custGeom>
              <a:avLst/>
              <a:gdLst>
                <a:gd name="connsiteX0" fmla="*/ 0 w 8115"/>
                <a:gd name="connsiteY0" fmla="*/ 10 h 8863"/>
                <a:gd name="connsiteX1" fmla="*/ 8115 w 8115"/>
                <a:gd name="connsiteY1" fmla="*/ 0 h 8863"/>
                <a:gd name="connsiteX2" fmla="*/ 6466 w 8115"/>
                <a:gd name="connsiteY2" fmla="*/ 8863 h 8863"/>
                <a:gd name="connsiteX3" fmla="*/ 0 w 8115"/>
                <a:gd name="connsiteY3" fmla="*/ 8863 h 8863"/>
                <a:gd name="connsiteX4" fmla="*/ 0 w 8115"/>
                <a:gd name="connsiteY4" fmla="*/ 10 h 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15" h="8863">
                  <a:moveTo>
                    <a:pt x="0" y="10"/>
                  </a:moveTo>
                  <a:lnTo>
                    <a:pt x="8115" y="0"/>
                  </a:lnTo>
                  <a:lnTo>
                    <a:pt x="6466" y="8863"/>
                  </a:lnTo>
                  <a:lnTo>
                    <a:pt x="0" y="8863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009966"/>
            </a:solidFill>
            <a:ln>
              <a:noFill/>
            </a:ln>
            <a:effectLst>
              <a:outerShdw blurRad="50800" dist="63500" algn="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defTabSz="457200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1" name="文本框 8435759"/>
          <p:cNvSpPr txBox="1"/>
          <p:nvPr/>
        </p:nvSpPr>
        <p:spPr>
          <a:xfrm>
            <a:off x="520700" y="1061720"/>
            <a:ext cx="4641850" cy="532320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 defTabSz="1219200"/>
            <a:r>
              <a:rPr lang="en-US" altLang="zh-CN" sz="6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GOU JIAN </a:t>
            </a:r>
            <a:endParaRPr lang="en-US" altLang="zh-CN" sz="6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6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REN WU JIE JUE FANG </a:t>
            </a:r>
            <a:endParaRPr lang="en-US" altLang="zh-CN" sz="6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 defTabSz="1219200"/>
            <a:r>
              <a:rPr lang="en-US" altLang="zh-CN" sz="6800" b="1" dirty="0">
                <a:solidFill>
                  <a:srgbClr val="0086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AN</a:t>
            </a:r>
            <a:endParaRPr lang="en-US" altLang="zh-CN" sz="6800" b="1" dirty="0">
              <a:solidFill>
                <a:srgbClr val="0086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607685" y="1699895"/>
            <a:ext cx="531368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 defTabSz="457200">
              <a:lnSpc>
                <a:spcPct val="130000"/>
              </a:lnSpc>
              <a:defRPr kumimoji="1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457200"/>
            <a:lvl3pPr defTabSz="457200"/>
            <a:lvl4pPr defTabSz="457200"/>
            <a:lvl5pPr defTabSz="457200"/>
            <a:lvl6pPr defTabSz="457200"/>
            <a:lvl7pPr defTabSz="457200"/>
            <a:lvl8pPr defTabSz="457200"/>
            <a:lvl9pPr defTabSz="457200"/>
          </a:lstStyle>
          <a:p>
            <a:pPr algn="just">
              <a:lnSpc>
                <a:spcPct val="150000"/>
              </a:lnSpc>
            </a:pPr>
            <a:r>
              <a:rPr lang="zh-CN" altLang="en-US" b="1" dirty="0">
                <a:cs typeface="阿里巴巴普惠体 Medium" panose="00020600040101010101" pitchFamily="18" charset="-122"/>
                <a:sym typeface="+mn-ea"/>
              </a:rPr>
              <a:t>问题简化：</a:t>
            </a:r>
            <a:endParaRPr lang="zh-CN" altLang="en-US" b="1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无监督问题</a:t>
            </a: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不可控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有监督问题能带来更多提升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algn="just">
              <a:lnSpc>
                <a:spcPct val="150000"/>
              </a:lnSpc>
            </a:pP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b="1" dirty="0">
                <a:cs typeface="阿里巴巴普惠体 Medium" panose="00020600040101010101" pitchFamily="18" charset="-122"/>
                <a:sym typeface="+mn-ea"/>
              </a:rPr>
              <a:t>思路：</a:t>
            </a:r>
            <a:endParaRPr lang="zh-CN" altLang="en-US" b="1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人工标注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规则标注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算法标注</a:t>
            </a:r>
            <a:endParaRPr lang="zh-CN" altLang="en-US" dirty="0">
              <a:cs typeface="阿里巴巴普惠体 Medium" panose="00020600040101010101" pitchFamily="18" charset="-122"/>
              <a:sym typeface="+mn-ea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可信识别</a:t>
            </a:r>
            <a:r>
              <a:rPr lang="zh-CN" altLang="en-US" dirty="0">
                <a:cs typeface="阿里巴巴普惠体 Medium" panose="00020600040101010101" pitchFamily="18" charset="-122"/>
                <a:sym typeface="+mn-ea"/>
              </a:rPr>
              <a:t>脏数据</a:t>
            </a:r>
            <a:endParaRPr lang="zh-CN" altLang="zh-CN" dirty="0">
              <a:cs typeface="阿里巴巴普惠体 Medium" panose="00020600040101010101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8010" y="267335"/>
            <a:ext cx="1838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0099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解决方案</a:t>
            </a:r>
            <a:endParaRPr lang="zh-CN" altLang="en-US" sz="3200" b="1" dirty="0">
              <a:solidFill>
                <a:srgbClr val="0099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8435759"/>
          <p:cNvSpPr txBox="1"/>
          <p:nvPr/>
        </p:nvSpPr>
        <p:spPr>
          <a:xfrm>
            <a:off x="2340610" y="513715"/>
            <a:ext cx="20948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9200"/>
            <a:r>
              <a:rPr lang="en-US" altLang="zh-CN" sz="1600" b="1" dirty="0">
                <a:solidFill>
                  <a:srgbClr val="009966">
                    <a:alpha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JIE JUE FANG AN</a:t>
            </a:r>
            <a:endParaRPr lang="en-US" altLang="zh-CN" sz="1600" b="1" dirty="0">
              <a:solidFill>
                <a:srgbClr val="009966">
                  <a:alpha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358775" y="450850"/>
            <a:ext cx="236220" cy="236220"/>
          </a:xfrm>
          <a:prstGeom prst="chevron">
            <a:avLst/>
          </a:prstGeom>
          <a:solidFill>
            <a:srgbClr val="00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1548130" y="2573655"/>
            <a:ext cx="2736215" cy="2275205"/>
            <a:chOff x="2438" y="4323"/>
            <a:chExt cx="4309" cy="3583"/>
          </a:xfrm>
        </p:grpSpPr>
        <p:sp>
          <p:nvSpPr>
            <p:cNvPr id="9" name="文本框 8"/>
            <p:cNvSpPr txBox="1"/>
            <p:nvPr/>
          </p:nvSpPr>
          <p:spPr>
            <a:xfrm>
              <a:off x="2438" y="4323"/>
              <a:ext cx="4309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构建</a:t>
              </a:r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任务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  <a:p>
              <a:r>
                <a:rPr lang="zh-CN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+mn-ea"/>
                </a:rPr>
                <a:t>解决方案</a:t>
              </a:r>
              <a:endParaRPr lang="zh-CN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+mn-ea"/>
              </a:endParaRPr>
            </a:p>
          </p:txBody>
        </p:sp>
        <p:sp>
          <p:nvSpPr>
            <p:cNvPr id="20" name="文本框 8435759"/>
            <p:cNvSpPr txBox="1"/>
            <p:nvPr/>
          </p:nvSpPr>
          <p:spPr>
            <a:xfrm>
              <a:off x="2438" y="6211"/>
              <a:ext cx="3825" cy="169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GOU JIAN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REN WU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JIE JUE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  <a:p>
              <a:pPr algn="l" defTabSz="1219200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lt"/>
                </a:rPr>
                <a:t>FANG AN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</p:grpSp>
      <p:pic>
        <p:nvPicPr>
          <p:cNvPr id="8" name="图片 7" descr="组合城市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70190" y="5671185"/>
            <a:ext cx="3750945" cy="5613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10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11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12.xml><?xml version="1.0" encoding="utf-8"?>
<p:tagLst xmlns:p="http://schemas.openxmlformats.org/presentationml/2006/main">
  <p:tag name="KSO_WM_UNIT_TABLE_BEAUTIFY" val="smartTable{8b7449cf-005c-4e66-80e8-58289ce9b96e}"/>
  <p:tag name="TABLE_ENDDRAG_ORIGIN_RECT" val="491*338"/>
  <p:tag name="TABLE_ENDDRAG_RECT" val="394*122*492*338"/>
</p:tagLst>
</file>

<file path=ppt/tags/tag13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14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15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16.xml><?xml version="1.0" encoding="utf-8"?>
<p:tagLst xmlns:p="http://schemas.openxmlformats.org/presentationml/2006/main">
  <p:tag name="KSO_WM_UNIT_PLACING_PICTURE_USER_VIEWPORT" val="{&quot;height&quot;:10800,&quot;width&quot;:19200}"/>
</p:tagLst>
</file>

<file path=ppt/tags/tag17.xml><?xml version="1.0" encoding="utf-8"?>
<p:tagLst xmlns:p="http://schemas.openxmlformats.org/presentationml/2006/main">
  <p:tag name="COMMONDATA" val="eyJoZGlkIjoiMmE1YzYzMTkwNTIwZTVlMTJlMWMyOTk0NDBlMmY2NjYifQ=="/>
  <p:tag name="KSO_WPP_MARK_KEY" val="5b120733-5e78-4ffd-af21-68b161ad976c"/>
</p:tagLst>
</file>

<file path=ppt/tags/tag2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3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4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5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6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7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8.xml><?xml version="1.0" encoding="utf-8"?>
<p:tagLst xmlns:p="http://schemas.openxmlformats.org/presentationml/2006/main">
  <p:tag name="KSO_WM_UNIT_PLACING_PICTURE_USER_VIEWPORT" val="{&quot;height&quot;:2872,&quot;width&quot;:19200}"/>
</p:tagLst>
</file>

<file path=ppt/tags/tag9.xml><?xml version="1.0" encoding="utf-8"?>
<p:tagLst xmlns:p="http://schemas.openxmlformats.org/presentationml/2006/main">
  <p:tag name="KSO_WM_UNIT_PLACING_PICTURE_USER_VIEWPORT" val="{&quot;height&quot;:2872,&quot;width&quot;:19200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2198</Words>
  <Application>WPS 文字</Application>
  <PresentationFormat>宽屏</PresentationFormat>
  <Paragraphs>308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0" baseType="lpstr">
      <vt:lpstr>Arial</vt:lpstr>
      <vt:lpstr>宋体</vt:lpstr>
      <vt:lpstr>Wingdings</vt:lpstr>
      <vt:lpstr>微软雅黑</vt:lpstr>
      <vt:lpstr>汉仪旗黑</vt:lpstr>
      <vt:lpstr>阿里巴巴普惠体 Medium</vt:lpstr>
      <vt:lpstr>宋体</vt:lpstr>
      <vt:lpstr>Arial Unicode MS</vt:lpstr>
      <vt:lpstr>等线</vt:lpstr>
      <vt:lpstr>汉仪中等线KW</vt:lpstr>
      <vt:lpstr>Calibri</vt:lpstr>
      <vt:lpstr>Helvetica Neue</vt:lpstr>
      <vt:lpstr>汉仪书宋二KW</vt:lpstr>
      <vt:lpstr>苹方-简</vt:lpstr>
      <vt:lpstr>等线 Light</vt:lpstr>
      <vt:lpstr>思源黑体 CN Regular</vt:lpstr>
      <vt:lpstr>思源黑体 CN Bold</vt:lpstr>
      <vt:lpstr>汉仪中黑KW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厉龑</dc:creator>
  <cp:lastModifiedBy>Betterme</cp:lastModifiedBy>
  <cp:revision>177</cp:revision>
  <dcterms:created xsi:type="dcterms:W3CDTF">2022-11-13T13:43:38Z</dcterms:created>
  <dcterms:modified xsi:type="dcterms:W3CDTF">2022-11-13T13:43:38Z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2052-4.6.1.7467</vt:lpwstr>
  </property>
  <property fmtid="{D5CDD505-2E9C-101B-9397-08002B2CF9AE}" pid="3" name="ICV">
    <vt:lpwstr>BA052E9F8220D3B089F47063BC4A46FE</vt:lpwstr>
  </property>
</Properties>
</file>

<file path=docProps/thumbnail.jpeg>
</file>